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70" r:id="rId5"/>
    <p:sldId id="266" r:id="rId6"/>
    <p:sldId id="272" r:id="rId7"/>
    <p:sldId id="274"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51D15D-251B-A2E8-C5B0-129046900642}" name="Marjolijn Durinck" initials="MD" userId="S::marjolijn.durinck@ecp.nl::7a4fded1-17d4-4c67-ab1f-6bed32a61a93" providerId="AD"/>
  <p188:author id="{30871F7F-1930-8810-D792-3E29A425CB7F}" name="Esther Mieremet" initials="EM" userId="S::Esther.Mieremet@ecp.nl::f5243594-9263-4cb7-aab0-5c1d76043710" providerId="AD"/>
  <p188:author id="{82135EF0-2A51-10F4-A964-6C7ECD074ED0}" name="Veerle Voesten" initials="VV" userId="S::veerle.voesten@ecp.nl::faf62e56-87f1-4eb5-b5b9-359a25a00af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jolijn Durinck" initials="MD" lastIdx="1" clrIdx="0">
    <p:extLst>
      <p:ext uri="{19B8F6BF-5375-455C-9EA6-DF929625EA0E}">
        <p15:presenceInfo xmlns:p15="http://schemas.microsoft.com/office/powerpoint/2012/main" userId="Marjolijn Durinc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4E324C-F499-48D5-A4D3-1A24691C86F5}" v="5" dt="2023-01-23T13:08:05.4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544" autoAdjust="0"/>
  </p:normalViewPr>
  <p:slideViewPr>
    <p:cSldViewPr snapToGrid="0">
      <p:cViewPr varScale="1">
        <p:scale>
          <a:sx n="58" d="100"/>
          <a:sy n="58" d="100"/>
        </p:scale>
        <p:origin x="964" y="5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DE9D6-3150-4EE3-85ED-EFE5ABF4BEB5}" type="datetimeFigureOut">
              <a:rPr lang="nl-NL" smtClean="0"/>
              <a:t>30-1-2024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48CE0-7265-4CBB-9744-04CAFDA469D4}" type="slidenum">
              <a:rPr lang="nl-NL" smtClean="0"/>
              <a:t>‹nr.›</a:t>
            </a:fld>
            <a:endParaRPr lang="nl-NL"/>
          </a:p>
        </p:txBody>
      </p:sp>
    </p:spTree>
    <p:extLst>
      <p:ext uri="{BB962C8B-B14F-4D97-AF65-F5344CB8AC3E}">
        <p14:creationId xmlns:p14="http://schemas.microsoft.com/office/powerpoint/2010/main" val="2883562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6D48CE0-7265-4CBB-9744-04CAFDA469D4}" type="slidenum">
              <a:rPr lang="nl-NL" smtClean="0"/>
              <a:t>1</a:t>
            </a:fld>
            <a:endParaRPr lang="nl-NL"/>
          </a:p>
        </p:txBody>
      </p:sp>
    </p:spTree>
    <p:extLst>
      <p:ext uri="{BB962C8B-B14F-4D97-AF65-F5344CB8AC3E}">
        <p14:creationId xmlns:p14="http://schemas.microsoft.com/office/powerpoint/2010/main" val="1165492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6D48CE0-7265-4CBB-9744-04CAFDA469D4}" type="slidenum">
              <a:rPr lang="nl-NL" smtClean="0"/>
              <a:t>2</a:t>
            </a:fld>
            <a:endParaRPr lang="nl-NL"/>
          </a:p>
        </p:txBody>
      </p:sp>
    </p:spTree>
    <p:extLst>
      <p:ext uri="{BB962C8B-B14F-4D97-AF65-F5344CB8AC3E}">
        <p14:creationId xmlns:p14="http://schemas.microsoft.com/office/powerpoint/2010/main" val="2056166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6D48CE0-7265-4CBB-9744-04CAFDA469D4}" type="slidenum">
              <a:rPr lang="nl-NL" smtClean="0"/>
              <a:t>3</a:t>
            </a:fld>
            <a:endParaRPr lang="nl-NL"/>
          </a:p>
        </p:txBody>
      </p:sp>
    </p:spTree>
    <p:extLst>
      <p:ext uri="{BB962C8B-B14F-4D97-AF65-F5344CB8AC3E}">
        <p14:creationId xmlns:p14="http://schemas.microsoft.com/office/powerpoint/2010/main" val="3181726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6D48CE0-7265-4CBB-9744-04CAFDA469D4}" type="slidenum">
              <a:rPr lang="nl-NL" smtClean="0"/>
              <a:t>4</a:t>
            </a:fld>
            <a:endParaRPr lang="nl-NL"/>
          </a:p>
        </p:txBody>
      </p:sp>
    </p:spTree>
    <p:extLst>
      <p:ext uri="{BB962C8B-B14F-4D97-AF65-F5344CB8AC3E}">
        <p14:creationId xmlns:p14="http://schemas.microsoft.com/office/powerpoint/2010/main" val="1933320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08D3B13D-90F6-4F04-95C0-22628ACD43B8}" type="datetimeFigureOut">
              <a:rPr lang="nl-NL" smtClean="0"/>
              <a:t>30-1-2024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234226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8D3B13D-90F6-4F04-95C0-22628ACD43B8}" type="datetimeFigureOut">
              <a:rPr lang="nl-NL" smtClean="0"/>
              <a:t>30-1-2024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2850100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8D3B13D-90F6-4F04-95C0-22628ACD43B8}" type="datetimeFigureOut">
              <a:rPr lang="nl-NL" smtClean="0"/>
              <a:t>30-1-2024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15042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8D3B13D-90F6-4F04-95C0-22628ACD43B8}" type="datetimeFigureOut">
              <a:rPr lang="nl-NL" smtClean="0"/>
              <a:t>30-1-2024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192644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08D3B13D-90F6-4F04-95C0-22628ACD43B8}" type="datetimeFigureOut">
              <a:rPr lang="nl-NL" smtClean="0"/>
              <a:t>30-1-2024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2808939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08D3B13D-90F6-4F04-95C0-22628ACD43B8}" type="datetimeFigureOut">
              <a:rPr lang="nl-NL" smtClean="0"/>
              <a:t>30-1-2024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346997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08D3B13D-90F6-4F04-95C0-22628ACD43B8}" type="datetimeFigureOut">
              <a:rPr lang="nl-NL" smtClean="0"/>
              <a:t>30-1-2024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2508843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08D3B13D-90F6-4F04-95C0-22628ACD43B8}" type="datetimeFigureOut">
              <a:rPr lang="nl-NL" smtClean="0"/>
              <a:t>30-1-2024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183351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8D3B13D-90F6-4F04-95C0-22628ACD43B8}" type="datetimeFigureOut">
              <a:rPr lang="nl-NL" smtClean="0"/>
              <a:t>30-1-2024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426955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8D3B13D-90F6-4F04-95C0-22628ACD43B8}" type="datetimeFigureOut">
              <a:rPr lang="nl-NL" smtClean="0"/>
              <a:t>30-1-2024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5242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8D3B13D-90F6-4F04-95C0-22628ACD43B8}" type="datetimeFigureOut">
              <a:rPr lang="nl-NL" smtClean="0"/>
              <a:t>30-1-2024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AD8A218-C28B-4823-9255-05093C5D467C}" type="slidenum">
              <a:rPr lang="nl-NL" smtClean="0"/>
              <a:t>‹nr.›</a:t>
            </a:fld>
            <a:endParaRPr lang="nl-NL"/>
          </a:p>
        </p:txBody>
      </p:sp>
    </p:spTree>
    <p:extLst>
      <p:ext uri="{BB962C8B-B14F-4D97-AF65-F5344CB8AC3E}">
        <p14:creationId xmlns:p14="http://schemas.microsoft.com/office/powerpoint/2010/main" val="2969914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3B13D-90F6-4F04-95C0-22628ACD43B8}" type="datetimeFigureOut">
              <a:rPr lang="nl-NL" smtClean="0"/>
              <a:t>30-1-2024</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D8A218-C28B-4823-9255-05093C5D467C}" type="slidenum">
              <a:rPr lang="nl-NL" smtClean="0"/>
              <a:t>‹nr.›</a:t>
            </a:fld>
            <a:endParaRPr lang="nl-NL"/>
          </a:p>
        </p:txBody>
      </p:sp>
    </p:spTree>
    <p:extLst>
      <p:ext uri="{BB962C8B-B14F-4D97-AF65-F5344CB8AC3E}">
        <p14:creationId xmlns:p14="http://schemas.microsoft.com/office/powerpoint/2010/main" val="2902635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info@veiliginternetten.n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D6D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a:extLst>
              <a:ext uri="{FF2B5EF4-FFF2-40B4-BE49-F238E27FC236}">
                <a16:creationId xmlns:a16="http://schemas.microsoft.com/office/drawing/2014/main" id="{52A450B1-5414-E8BD-B8B3-41B68E759E90}"/>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672042" y="643467"/>
            <a:ext cx="5571066" cy="5571066"/>
          </a:xfrm>
          <a:prstGeom prst="rect">
            <a:avLst/>
          </a:prstGeom>
        </p:spPr>
      </p:pic>
      <p:sp>
        <p:nvSpPr>
          <p:cNvPr id="2" name="Tekstvak 1">
            <a:extLst>
              <a:ext uri="{FF2B5EF4-FFF2-40B4-BE49-F238E27FC236}">
                <a16:creationId xmlns:a16="http://schemas.microsoft.com/office/drawing/2014/main" id="{0F64AEF4-EDBA-E390-9997-B05FDC69D2AA}"/>
              </a:ext>
            </a:extLst>
          </p:cNvPr>
          <p:cNvSpPr txBox="1"/>
          <p:nvPr/>
        </p:nvSpPr>
        <p:spPr>
          <a:xfrm>
            <a:off x="6600825" y="1924050"/>
            <a:ext cx="4919133" cy="4940199"/>
          </a:xfrm>
          <a:prstGeom prst="rect">
            <a:avLst/>
          </a:prstGeom>
          <a:noFill/>
        </p:spPr>
        <p:txBody>
          <a:bodyPr wrap="square" rtlCol="0">
            <a:spAutoFit/>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Hallo netwerkpartner!</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Fantastisch dat je je wil inzetten om kinderen in je omgeving voorlichting te geven over veilig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social</a:t>
            </a:r>
            <a:r>
              <a:rPr lang="nl-NL" sz="1800" dirty="0">
                <a:effectLst/>
                <a:latin typeface="Calibri" panose="020F0502020204030204" pitchFamily="34" charset="0"/>
                <a:ea typeface="Calibri" panose="020F0502020204030204" pitchFamily="34" charset="0"/>
                <a:cs typeface="Times New Roman" panose="02020603050405020304" pitchFamily="18" charset="0"/>
              </a:rPr>
              <a:t> media gebruik. In de komende slides vind je een aantal aandachtspunten, do’s en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don’ts</a:t>
            </a:r>
            <a:r>
              <a:rPr lang="nl-NL" sz="1800" dirty="0">
                <a:effectLst/>
                <a:latin typeface="Calibri" panose="020F0502020204030204" pitchFamily="34" charset="0"/>
                <a:ea typeface="Calibri" panose="020F0502020204030204" pitchFamily="34" charset="0"/>
                <a:cs typeface="Times New Roman" panose="02020603050405020304" pitchFamily="18" charset="0"/>
              </a:rPr>
              <a:t> voor de voorbereiding en de les zelf.</a:t>
            </a:r>
          </a:p>
          <a:p>
            <a:pPr>
              <a:lnSpc>
                <a:spcPct val="107000"/>
              </a:lnSpc>
              <a:spcAft>
                <a:spcPts val="800"/>
              </a:spcAft>
            </a:pP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Meester of juf, voor één dag… Veel succes en plezier! </a:t>
            </a:r>
          </a:p>
          <a:p>
            <a:pPr>
              <a:lnSpc>
                <a:spcPct val="107000"/>
              </a:lnSpc>
              <a:spcAft>
                <a:spcPts val="800"/>
              </a:spcAft>
            </a:pPr>
            <a:endParaRPr lang="nl-N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dirty="0">
                <a:solidFill>
                  <a:srgbClr val="000000"/>
                </a:solidFill>
                <a:latin typeface="Calibri" panose="020F0502020204030204" pitchFamily="34" charset="0"/>
                <a:ea typeface="Calibri" panose="020F0502020204030204" pitchFamily="34" charset="0"/>
                <a:cs typeface="Calibri" panose="020F0502020204030204" pitchFamily="34" charset="0"/>
              </a:rPr>
              <a:t>Heb je na het lezen van deze slides nog vragen? Mail ons op </a:t>
            </a:r>
            <a:r>
              <a:rPr lang="nl-NL"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4"/>
              </a:rPr>
              <a:t>info@veiliginternetten.nl</a:t>
            </a:r>
            <a:endParaRPr lang="nl-N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1383120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8337" y="656139"/>
            <a:ext cx="7474172" cy="1325563"/>
          </a:xfrm>
        </p:spPr>
        <p:txBody>
          <a:bodyPr>
            <a:normAutofit/>
          </a:bodyPr>
          <a:lstStyle/>
          <a:p>
            <a:r>
              <a:rPr lang="nl-NL" dirty="0"/>
              <a:t>Doel van de les</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8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63BA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C5319CE2-FF02-4D42-BBFD-36B61F73B17A}"/>
              </a:ext>
            </a:extLst>
          </p:cNvPr>
          <p:cNvPicPr>
            <a:picLocks noChangeAspect="1"/>
          </p:cNvPicPr>
          <p:nvPr/>
        </p:nvPicPr>
        <p:blipFill>
          <a:blip r:embed="rId3"/>
          <a:stretch>
            <a:fillRect/>
          </a:stretch>
        </p:blipFill>
        <p:spPr>
          <a:xfrm>
            <a:off x="9254442" y="3280414"/>
            <a:ext cx="1462088" cy="297172"/>
          </a:xfrm>
          <a:prstGeom prst="rect">
            <a:avLst/>
          </a:prstGeom>
        </p:spPr>
      </p:pic>
      <p:sp>
        <p:nvSpPr>
          <p:cNvPr id="6" name="Tekstvak 5">
            <a:extLst>
              <a:ext uri="{FF2B5EF4-FFF2-40B4-BE49-F238E27FC236}">
                <a16:creationId xmlns:a16="http://schemas.microsoft.com/office/drawing/2014/main" id="{A978357A-1136-39F5-552C-7A4CE9C395FA}"/>
              </a:ext>
            </a:extLst>
          </p:cNvPr>
          <p:cNvSpPr txBox="1"/>
          <p:nvPr/>
        </p:nvSpPr>
        <p:spPr>
          <a:xfrm>
            <a:off x="648337" y="1790750"/>
            <a:ext cx="7807625" cy="3573671"/>
          </a:xfrm>
          <a:prstGeom prst="rect">
            <a:avLst/>
          </a:prstGeom>
          <a:noFill/>
        </p:spPr>
        <p:txBody>
          <a:bodyPr wrap="square">
            <a:spAutoFit/>
          </a:bodyPr>
          <a:lstStyle/>
          <a:p>
            <a:pPr>
              <a:lnSpc>
                <a:spcPct val="107000"/>
              </a:lnSpc>
              <a:spcAft>
                <a:spcPts val="800"/>
              </a:spcAft>
            </a:pPr>
            <a:r>
              <a:rPr lang="nl-N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 weten apps als </a:t>
            </a:r>
            <a:r>
              <a:rPr lang="nl-NL"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TikTok</a:t>
            </a:r>
            <a:r>
              <a:rPr lang="nl-N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NL" dirty="0">
                <a:effectLst/>
                <a:latin typeface="Calibri" panose="020F0502020204030204" pitchFamily="34" charset="0"/>
                <a:ea typeface="Calibri" panose="020F0502020204030204" pitchFamily="34" charset="0"/>
                <a:cs typeface="Times New Roman" panose="02020603050405020304" pitchFamily="18" charset="0"/>
              </a:rPr>
              <a:t>eigenlijk over je? En weten kinderen hoe ze dit kunnen aanpassen?</a:t>
            </a:r>
          </a:p>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Speciaal voor Safer Internet Day hebben we een lesbrief gemaakt voor leerlingen in het basisonderwijs over veilig </a:t>
            </a:r>
            <a:r>
              <a:rPr lang="nl-NL"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socialmediagebruik</a:t>
            </a:r>
            <a:r>
              <a:rPr lang="nl-N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Met vragen, filmpjes en een quiz daag je kinderen uit om na te denken over hun gedrag op sociale media. En geef je ze concrete tips waarmee ze in de klas direct aan de slag kunnen om hun online veiligheid te vergroten. </a:t>
            </a:r>
          </a:p>
          <a:p>
            <a:pPr>
              <a:lnSpc>
                <a:spcPct val="107000"/>
              </a:lnSpc>
              <a:spcAft>
                <a:spcPts val="800"/>
              </a:spcAft>
            </a:pPr>
            <a:endParaRPr lang="nl-NL"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1400" i="1" dirty="0"/>
              <a:t>Over Safer Internet Day</a:t>
            </a:r>
            <a:br>
              <a:rPr lang="nl-NL" sz="1400" i="1" dirty="0"/>
            </a:br>
            <a:r>
              <a:rPr lang="nl-NL" sz="1400" i="1" dirty="0"/>
              <a:t>Van online pesten en cybercriminaliteit tot het aanleren van nieuwe digitale vaardigheden, net als in de offline wereld staan kinderen online voor allerlei uitdagingen. Op dinsdag 6 februari is het daarom Safer Internet Day (SID), een dag waarop in meer dan 180 landen aandacht wordt gevraagd voor de online uitdagingen van vandaag en morgen. </a:t>
            </a:r>
          </a:p>
          <a:p>
            <a:pPr>
              <a:lnSpc>
                <a:spcPct val="107000"/>
              </a:lnSpc>
              <a:spcAft>
                <a:spcPts val="80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1666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8337" y="656139"/>
            <a:ext cx="7474172" cy="1325563"/>
          </a:xfrm>
        </p:spPr>
        <p:txBody>
          <a:bodyPr>
            <a:normAutofit/>
          </a:bodyPr>
          <a:lstStyle/>
          <a:p>
            <a:r>
              <a:rPr lang="nl-NL" dirty="0"/>
              <a:t>De voorbereiding</a:t>
            </a:r>
          </a:p>
        </p:txBody>
      </p:sp>
      <p:sp>
        <p:nvSpPr>
          <p:cNvPr id="3" name="Tijdelijke aanduiding voor inhoud 2"/>
          <p:cNvSpPr>
            <a:spLocks noGrp="1"/>
          </p:cNvSpPr>
          <p:nvPr>
            <p:ph idx="1"/>
          </p:nvPr>
        </p:nvSpPr>
        <p:spPr>
          <a:xfrm>
            <a:off x="648337" y="1241362"/>
            <a:ext cx="3990338" cy="4078104"/>
          </a:xfrm>
        </p:spPr>
        <p:txBody>
          <a:bodyPr anchor="ctr">
            <a:normAutofit/>
          </a:bodyPr>
          <a:lstStyle/>
          <a:p>
            <a:pPr marL="0" indent="0">
              <a:lnSpc>
                <a:spcPct val="107000"/>
              </a:lnSpc>
              <a:spcAft>
                <a:spcPts val="800"/>
              </a:spcAft>
              <a:buNone/>
            </a:pPr>
            <a:r>
              <a:rPr lang="nl-NL" sz="1400" dirty="0"/>
              <a:t>Zorg dat je het lesprogramma en -materiaal in de vingers hebt. Weet uit welke onderdelen het programma bestaat en welke stappen je met de kinderen gaat nemen. </a:t>
            </a:r>
          </a:p>
          <a:p>
            <a:pPr marL="0" indent="0">
              <a:lnSpc>
                <a:spcPct val="107000"/>
              </a:lnSpc>
              <a:spcAft>
                <a:spcPts val="800"/>
              </a:spcAft>
              <a:buNone/>
            </a:pPr>
            <a:r>
              <a:rPr lang="nl-NL" sz="1400" dirty="0"/>
              <a:t>De presentatie bevat een flink aantal slides en verschillende onderdelen. Je kan deze in z’n geheel geven, maar sla gerust onderdelen over. Misschien ontstaat er namelijk wel een heel mooi gesprek met voorbeelden uit de klas over het wel of niet delen van foto’s op sociale media, waardoor je niet toekomt aan Whatsapp. </a:t>
            </a:r>
            <a:r>
              <a:rPr lang="nl-NL" sz="1400" b="1" dirty="0"/>
              <a:t>Ons advies: sluit aan bij waar de kinderen op aanslaan.</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8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63BA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C5319CE2-FF02-4D42-BBFD-36B61F73B17A}"/>
              </a:ext>
            </a:extLst>
          </p:cNvPr>
          <p:cNvPicPr>
            <a:picLocks noChangeAspect="1"/>
          </p:cNvPicPr>
          <p:nvPr/>
        </p:nvPicPr>
        <p:blipFill>
          <a:blip r:embed="rId3"/>
          <a:stretch>
            <a:fillRect/>
          </a:stretch>
        </p:blipFill>
        <p:spPr>
          <a:xfrm>
            <a:off x="9254442" y="3280414"/>
            <a:ext cx="1462088" cy="297172"/>
          </a:xfrm>
          <a:prstGeom prst="rect">
            <a:avLst/>
          </a:prstGeom>
        </p:spPr>
      </p:pic>
      <p:sp>
        <p:nvSpPr>
          <p:cNvPr id="6" name="Tekstvak 5">
            <a:extLst>
              <a:ext uri="{FF2B5EF4-FFF2-40B4-BE49-F238E27FC236}">
                <a16:creationId xmlns:a16="http://schemas.microsoft.com/office/drawing/2014/main" id="{A978357A-1136-39F5-552C-7A4CE9C395FA}"/>
              </a:ext>
            </a:extLst>
          </p:cNvPr>
          <p:cNvSpPr txBox="1"/>
          <p:nvPr/>
        </p:nvSpPr>
        <p:spPr>
          <a:xfrm>
            <a:off x="4575446" y="1704066"/>
            <a:ext cx="4606654" cy="5025478"/>
          </a:xfrm>
          <a:prstGeom prst="rect">
            <a:avLst/>
          </a:prstGeom>
          <a:noFill/>
        </p:spPr>
        <p:txBody>
          <a:bodyPr wrap="square">
            <a:spAutoFit/>
          </a:bodyPr>
          <a:lstStyle/>
          <a:p>
            <a:pPr>
              <a:lnSpc>
                <a:spcPct val="107000"/>
              </a:lnSpc>
              <a:spcAft>
                <a:spcPts val="800"/>
              </a:spcAft>
            </a:pPr>
            <a:r>
              <a:rPr lang="nl-NL" sz="1400" i="1" dirty="0">
                <a:effectLst/>
                <a:latin typeface="Calibri" panose="020F0502020204030204" pitchFamily="34" charset="0"/>
                <a:ea typeface="Calibri" panose="020F0502020204030204" pitchFamily="34" charset="0"/>
                <a:cs typeface="Times New Roman" panose="02020603050405020304" pitchFamily="18" charset="0"/>
              </a:rPr>
              <a:t>Aandachtspunten: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nl-NL" sz="1400" dirty="0">
                <a:effectLst/>
                <a:latin typeface="Calibri" panose="020F0502020204030204" pitchFamily="34" charset="0"/>
                <a:ea typeface="Calibri" panose="020F0502020204030204" pitchFamily="34" charset="0"/>
                <a:cs typeface="Times New Roman" panose="02020603050405020304" pitchFamily="18" charset="0"/>
              </a:rPr>
              <a:t>In het notitieveld van elke sheet staan </a:t>
            </a:r>
            <a:r>
              <a:rPr lang="nl-NL" sz="1400" b="1" dirty="0">
                <a:effectLst/>
                <a:latin typeface="Calibri" panose="020F0502020204030204" pitchFamily="34" charset="0"/>
                <a:ea typeface="Calibri" panose="020F0502020204030204" pitchFamily="34" charset="0"/>
                <a:cs typeface="Times New Roman" panose="02020603050405020304" pitchFamily="18" charset="0"/>
              </a:rPr>
              <a:t>toelichting en tips </a:t>
            </a:r>
            <a:r>
              <a:rPr lang="nl-NL" sz="1400" dirty="0">
                <a:effectLst/>
                <a:latin typeface="Calibri" panose="020F0502020204030204" pitchFamily="34" charset="0"/>
                <a:ea typeface="Calibri" panose="020F0502020204030204" pitchFamily="34" charset="0"/>
                <a:cs typeface="Times New Roman" panose="02020603050405020304" pitchFamily="18" charset="0"/>
              </a:rPr>
              <a:t>voor tijdens de les.</a:t>
            </a:r>
          </a:p>
          <a:p>
            <a:pPr marL="285750" lvl="0" indent="-285750">
              <a:lnSpc>
                <a:spcPct val="107000"/>
              </a:lnSpc>
              <a:buFont typeface="Arial" panose="020B0604020202020204" pitchFamily="34" charset="0"/>
              <a:buChar char="•"/>
            </a:pPr>
            <a:r>
              <a:rPr lang="nl-NL" sz="1400" dirty="0">
                <a:effectLst/>
                <a:latin typeface="Calibri" panose="020F0502020204030204" pitchFamily="34" charset="0"/>
                <a:ea typeface="Calibri" panose="020F0502020204030204" pitchFamily="34" charset="0"/>
                <a:cs typeface="Times New Roman" panose="02020603050405020304" pitchFamily="18" charset="0"/>
              </a:rPr>
              <a:t>Ga tijdens je voorbereiding bij jezelf na welke </a:t>
            </a:r>
            <a:r>
              <a:rPr lang="nl-NL" sz="1400" b="1" dirty="0">
                <a:effectLst/>
                <a:latin typeface="Calibri" panose="020F0502020204030204" pitchFamily="34" charset="0"/>
                <a:ea typeface="Calibri" panose="020F0502020204030204" pitchFamily="34" charset="0"/>
                <a:cs typeface="Times New Roman" panose="02020603050405020304" pitchFamily="18" charset="0"/>
              </a:rPr>
              <a:t>concrete voorbeelden </a:t>
            </a:r>
            <a:r>
              <a:rPr lang="nl-NL" sz="1400" dirty="0">
                <a:effectLst/>
                <a:latin typeface="Calibri" panose="020F0502020204030204" pitchFamily="34" charset="0"/>
                <a:ea typeface="Calibri" panose="020F0502020204030204" pitchFamily="34" charset="0"/>
                <a:cs typeface="Times New Roman" panose="02020603050405020304" pitchFamily="18" charset="0"/>
              </a:rPr>
              <a:t>je tijdens de les zou kunnen delen. </a:t>
            </a:r>
            <a:br>
              <a:rPr lang="nl-NL" sz="1400" dirty="0">
                <a:effectLst/>
                <a:latin typeface="Calibri" panose="020F0502020204030204" pitchFamily="34" charset="0"/>
                <a:ea typeface="Calibri" panose="020F0502020204030204" pitchFamily="34" charset="0"/>
                <a:cs typeface="Times New Roman" panose="02020603050405020304" pitchFamily="18" charset="0"/>
              </a:rPr>
            </a:br>
            <a:r>
              <a:rPr lang="nl-NL" sz="1400" dirty="0">
                <a:effectLst/>
                <a:latin typeface="Calibri" panose="020F0502020204030204" pitchFamily="34" charset="0"/>
                <a:ea typeface="Calibri" panose="020F0502020204030204" pitchFamily="34" charset="0"/>
                <a:cs typeface="Times New Roman" panose="02020603050405020304" pitchFamily="18" charset="0"/>
              </a:rPr>
              <a:t>Ervaring leert dat kinderen het leuk vinden om te</a:t>
            </a:r>
            <a:br>
              <a:rPr lang="nl-NL" sz="1400" dirty="0">
                <a:effectLst/>
                <a:latin typeface="Calibri" panose="020F0502020204030204" pitchFamily="34" charset="0"/>
                <a:ea typeface="Calibri" panose="020F0502020204030204" pitchFamily="34" charset="0"/>
                <a:cs typeface="Times New Roman" panose="02020603050405020304" pitchFamily="18" charset="0"/>
              </a:rPr>
            </a:br>
            <a:r>
              <a:rPr lang="nl-NL" sz="1400" dirty="0">
                <a:effectLst/>
                <a:latin typeface="Calibri" panose="020F0502020204030204" pitchFamily="34" charset="0"/>
                <a:ea typeface="Calibri" panose="020F0502020204030204" pitchFamily="34" charset="0"/>
                <a:cs typeface="Times New Roman" panose="02020603050405020304" pitchFamily="18" charset="0"/>
              </a:rPr>
              <a:t>horen dat volwassenen ook weleens worstelen!  </a:t>
            </a:r>
          </a:p>
          <a:p>
            <a:pPr marL="285750" lvl="0" indent="-285750">
              <a:lnSpc>
                <a:spcPct val="107000"/>
              </a:lnSpc>
              <a:buFont typeface="Arial" panose="020B0604020202020204" pitchFamily="34" charset="0"/>
              <a:buChar char="•"/>
            </a:pPr>
            <a:r>
              <a:rPr lang="nl-NL" sz="1400" dirty="0">
                <a:latin typeface="Calibri" panose="020F0502020204030204" pitchFamily="34" charset="0"/>
                <a:ea typeface="Calibri" panose="020F0502020204030204" pitchFamily="34" charset="0"/>
                <a:cs typeface="Times New Roman" panose="02020603050405020304" pitchFamily="18" charset="0"/>
              </a:rPr>
              <a:t>De les bevat activiteiten waar </a:t>
            </a:r>
            <a:r>
              <a:rPr lang="nl-NL" sz="1400" b="1" dirty="0">
                <a:latin typeface="Calibri" panose="020F0502020204030204" pitchFamily="34" charset="0"/>
                <a:ea typeface="Calibri" panose="020F0502020204030204" pitchFamily="34" charset="0"/>
                <a:cs typeface="Times New Roman" panose="02020603050405020304" pitchFamily="18" charset="0"/>
              </a:rPr>
              <a:t>kinderen</a:t>
            </a:r>
            <a:r>
              <a:rPr lang="nl-NL" sz="1400" dirty="0">
                <a:latin typeface="Calibri" panose="020F0502020204030204" pitchFamily="34" charset="0"/>
                <a:ea typeface="Calibri" panose="020F0502020204030204" pitchFamily="34" charset="0"/>
                <a:cs typeface="Times New Roman" panose="02020603050405020304" pitchFamily="18" charset="0"/>
              </a:rPr>
              <a:t> </a:t>
            </a:r>
            <a:r>
              <a:rPr lang="nl-NL" sz="1400" b="1" dirty="0">
                <a:latin typeface="Calibri" panose="020F0502020204030204" pitchFamily="34" charset="0"/>
                <a:ea typeface="Calibri" panose="020F0502020204030204" pitchFamily="34" charset="0"/>
                <a:cs typeface="Times New Roman" panose="02020603050405020304" pitchFamily="18" charset="0"/>
              </a:rPr>
              <a:t>zelf op hun telefoon </a:t>
            </a:r>
            <a:r>
              <a:rPr lang="nl-NL" sz="1400" dirty="0">
                <a:latin typeface="Calibri" panose="020F0502020204030204" pitchFamily="34" charset="0"/>
                <a:ea typeface="Calibri" panose="020F0502020204030204" pitchFamily="34" charset="0"/>
                <a:cs typeface="Times New Roman" panose="02020603050405020304" pitchFamily="18" charset="0"/>
              </a:rPr>
              <a:t>mee aan de slag kunnen. Vraag aan de docent of die dit aan ouders en leerlingen wil communiceren.</a:t>
            </a:r>
          </a:p>
          <a:p>
            <a:pPr marL="285750" lvl="0" indent="-285750">
              <a:lnSpc>
                <a:spcPct val="107000"/>
              </a:lnSpc>
              <a:buFont typeface="Arial" panose="020B0604020202020204" pitchFamily="34" charset="0"/>
              <a:buChar char="•"/>
            </a:pPr>
            <a:r>
              <a:rPr lang="nl-NL" sz="1400" b="1" dirty="0">
                <a:effectLst/>
                <a:latin typeface="Calibri" panose="020F0502020204030204" pitchFamily="34" charset="0"/>
                <a:ea typeface="Calibri" panose="020F0502020204030204" pitchFamily="34" charset="0"/>
                <a:cs typeface="Times New Roman" panose="02020603050405020304" pitchFamily="18" charset="0"/>
              </a:rPr>
              <a:t>Kom wat eerder </a:t>
            </a:r>
            <a:r>
              <a:rPr lang="nl-NL" sz="1400" dirty="0">
                <a:effectLst/>
                <a:latin typeface="Calibri" panose="020F0502020204030204" pitchFamily="34" charset="0"/>
                <a:ea typeface="Calibri" panose="020F0502020204030204" pitchFamily="34" charset="0"/>
                <a:cs typeface="Times New Roman" panose="02020603050405020304" pitchFamily="18" charset="0"/>
              </a:rPr>
              <a:t>zodat je kunt checken of je het smartbord snapt én of de linkjes in de </a:t>
            </a:r>
            <a:r>
              <a:rPr lang="nl-NL" sz="1400" dirty="0" err="1">
                <a:effectLst/>
                <a:latin typeface="Calibri" panose="020F0502020204030204" pitchFamily="34" charset="0"/>
                <a:ea typeface="Calibri" panose="020F0502020204030204" pitchFamily="34" charset="0"/>
                <a:cs typeface="Times New Roman" panose="02020603050405020304" pitchFamily="18" charset="0"/>
              </a:rPr>
              <a:t>powerpoint</a:t>
            </a:r>
            <a:r>
              <a:rPr lang="nl-NL" sz="1400" dirty="0">
                <a:effectLst/>
                <a:latin typeface="Calibri" panose="020F0502020204030204" pitchFamily="34" charset="0"/>
                <a:ea typeface="Calibri" panose="020F0502020204030204" pitchFamily="34" charset="0"/>
                <a:cs typeface="Times New Roman" panose="02020603050405020304" pitchFamily="18" charset="0"/>
              </a:rPr>
              <a:t> slides werken.</a:t>
            </a:r>
          </a:p>
          <a:p>
            <a:pPr marL="285750" lvl="0" indent="-285750">
              <a:lnSpc>
                <a:spcPct val="107000"/>
              </a:lnSpc>
              <a:buFont typeface="Arial" panose="020B0604020202020204" pitchFamily="34" charset="0"/>
              <a:buChar char="•"/>
            </a:pPr>
            <a:r>
              <a:rPr lang="nl-NL" sz="1400" dirty="0">
                <a:latin typeface="Calibri" panose="020F0502020204030204" pitchFamily="34" charset="0"/>
                <a:ea typeface="Calibri" panose="020F0502020204030204" pitchFamily="34" charset="0"/>
                <a:cs typeface="Times New Roman" panose="02020603050405020304" pitchFamily="18" charset="0"/>
              </a:rPr>
              <a:t>Vraag aan de leraar of er zaken zijn waar je rekening mee dient te houden. Regels in de klas, bijvoorbeeld.</a:t>
            </a:r>
            <a:br>
              <a:rPr lang="nl-NL" sz="1400" dirty="0">
                <a:effectLst/>
                <a:latin typeface="Calibri" panose="020F0502020204030204" pitchFamily="34" charset="0"/>
                <a:ea typeface="Calibri" panose="020F0502020204030204" pitchFamily="34" charset="0"/>
                <a:cs typeface="Times New Roman" panose="02020603050405020304" pitchFamily="18" charset="0"/>
              </a:rPr>
            </a:b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nl-NL" sz="1400" i="1" dirty="0">
                <a:latin typeface="Calibri" panose="020F0502020204030204" pitchFamily="34" charset="0"/>
                <a:ea typeface="Calibri" panose="020F0502020204030204" pitchFamily="34" charset="0"/>
                <a:cs typeface="Times New Roman" panose="02020603050405020304" pitchFamily="18" charset="0"/>
              </a:rPr>
              <a:t>Zorg dat je bij je hebt:</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nl-NL" sz="1400" dirty="0">
                <a:effectLst/>
                <a:latin typeface="Calibri" panose="020F0502020204030204" pitchFamily="34" charset="0"/>
                <a:ea typeface="Calibri" panose="020F0502020204030204" pitchFamily="34" charset="0"/>
                <a:cs typeface="Times New Roman" panose="02020603050405020304" pitchFamily="18" charset="0"/>
              </a:rPr>
              <a:t>De Power Pointslides </a:t>
            </a:r>
          </a:p>
          <a:p>
            <a:pPr marL="342900" lvl="0" indent="-342900">
              <a:lnSpc>
                <a:spcPct val="107000"/>
              </a:lnSpc>
              <a:buFont typeface="Calibri" panose="020F0502020204030204" pitchFamily="34" charset="0"/>
              <a:buChar char="-"/>
            </a:pPr>
            <a:r>
              <a:rPr lang="nl-NL" sz="1400" dirty="0">
                <a:effectLst/>
                <a:latin typeface="Calibri" panose="020F0502020204030204" pitchFamily="34" charset="0"/>
                <a:ea typeface="Calibri" panose="020F0502020204030204" pitchFamily="34" charset="0"/>
                <a:cs typeface="Times New Roman" panose="02020603050405020304" pitchFamily="18" charset="0"/>
              </a:rPr>
              <a:t>Een eigen “spiekbriefje”, bijvoorbeeld een uitgeprint document of aanvullingen bij de notities op iedere slide</a:t>
            </a:r>
          </a:p>
          <a:p>
            <a:pPr marL="342900" lvl="0" indent="-342900">
              <a:lnSpc>
                <a:spcPct val="107000"/>
              </a:lnSpc>
              <a:spcAft>
                <a:spcPts val="800"/>
              </a:spcAft>
              <a:buFont typeface="Calibri" panose="020F0502020204030204" pitchFamily="34" charset="0"/>
              <a:buChar char="-"/>
            </a:pPr>
            <a:r>
              <a:rPr lang="nl-NL" sz="1400" dirty="0">
                <a:effectLst/>
                <a:latin typeface="Calibri" panose="020F0502020204030204" pitchFamily="34" charset="0"/>
                <a:ea typeface="Calibri" panose="020F0502020204030204" pitchFamily="34" charset="0"/>
                <a:cs typeface="Times New Roman" panose="02020603050405020304" pitchFamily="18" charset="0"/>
              </a:rPr>
              <a:t>Je eigen smartphone  </a:t>
            </a:r>
          </a:p>
        </p:txBody>
      </p:sp>
    </p:spTree>
    <p:extLst>
      <p:ext uri="{BB962C8B-B14F-4D97-AF65-F5344CB8AC3E}">
        <p14:creationId xmlns:p14="http://schemas.microsoft.com/office/powerpoint/2010/main" val="337323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8337" y="656139"/>
            <a:ext cx="7474172" cy="1325563"/>
          </a:xfrm>
        </p:spPr>
        <p:txBody>
          <a:bodyPr>
            <a:normAutofit/>
          </a:bodyPr>
          <a:lstStyle/>
          <a:p>
            <a:r>
              <a:rPr lang="nl-NL" dirty="0"/>
              <a:t>Tijdens de les</a:t>
            </a:r>
          </a:p>
        </p:txBody>
      </p:sp>
      <p:sp>
        <p:nvSpPr>
          <p:cNvPr id="3" name="Tijdelijke aanduiding voor inhoud 2"/>
          <p:cNvSpPr>
            <a:spLocks noGrp="1"/>
          </p:cNvSpPr>
          <p:nvPr>
            <p:ph idx="1"/>
          </p:nvPr>
        </p:nvSpPr>
        <p:spPr>
          <a:xfrm>
            <a:off x="648337" y="1241362"/>
            <a:ext cx="3990338" cy="4078104"/>
          </a:xfrm>
        </p:spPr>
        <p:txBody>
          <a:bodyPr anchor="ctr">
            <a:normAutofit/>
          </a:bodyPr>
          <a:lstStyle/>
          <a:p>
            <a:pPr marL="0" indent="0">
              <a:lnSpc>
                <a:spcPct val="107000"/>
              </a:lnSpc>
              <a:spcAft>
                <a:spcPts val="800"/>
              </a:spcAft>
              <a:buNone/>
            </a:pPr>
            <a:r>
              <a:rPr lang="nl-NL" sz="1400" dirty="0"/>
              <a:t>Start met jezelf voor te stellen. Wie ben je en waarom kom je deze les geven? Wat helpt, is om direct aansluiting te zoeken bij de leefwereld van de leerlingen. Een voorbeeld: </a:t>
            </a:r>
          </a:p>
          <a:p>
            <a:pPr marL="0" indent="0">
              <a:lnSpc>
                <a:spcPct val="107000"/>
              </a:lnSpc>
              <a:spcAft>
                <a:spcPts val="800"/>
              </a:spcAft>
              <a:buNone/>
            </a:pPr>
            <a:r>
              <a:rPr lang="nl-NL" sz="1400" dirty="0"/>
              <a:t>“Vandaag wil ik het met jullie hebben over veilig gebruik van </a:t>
            </a:r>
            <a:r>
              <a:rPr lang="nl-NL" sz="1400" dirty="0" err="1"/>
              <a:t>social</a:t>
            </a:r>
            <a:r>
              <a:rPr lang="nl-NL" sz="1400" dirty="0"/>
              <a:t> media. Net als in de</a:t>
            </a:r>
            <a:r>
              <a:rPr lang="nl-NL" sz="1400" i="1" dirty="0"/>
              <a:t> </a:t>
            </a:r>
            <a:r>
              <a:rPr lang="nl-NL" sz="1400" dirty="0"/>
              <a:t>offline wereld lopen we online tegen allerlei uitdagingen aan. Wie van jullie heeft er weleens een vervelende ervaring gehad op </a:t>
            </a:r>
            <a:r>
              <a:rPr lang="nl-NL" sz="1400" dirty="0" err="1"/>
              <a:t>social</a:t>
            </a:r>
            <a:r>
              <a:rPr lang="nl-NL" sz="1400" dirty="0"/>
              <a:t> media? Ik heb zelf bijvoorbeeld weleens gehad dat iemand een foto van mij deelde waar ik eigenlijk niet zo blij mee was.”</a:t>
            </a:r>
            <a:endParaRPr lang="nl-NL" sz="1400" b="1"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8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63BA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C5319CE2-FF02-4D42-BBFD-36B61F73B17A}"/>
              </a:ext>
            </a:extLst>
          </p:cNvPr>
          <p:cNvPicPr>
            <a:picLocks noChangeAspect="1"/>
          </p:cNvPicPr>
          <p:nvPr/>
        </p:nvPicPr>
        <p:blipFill>
          <a:blip r:embed="rId3"/>
          <a:stretch>
            <a:fillRect/>
          </a:stretch>
        </p:blipFill>
        <p:spPr>
          <a:xfrm>
            <a:off x="9254442" y="3280414"/>
            <a:ext cx="1462088" cy="297172"/>
          </a:xfrm>
          <a:prstGeom prst="rect">
            <a:avLst/>
          </a:prstGeom>
        </p:spPr>
      </p:pic>
      <p:sp>
        <p:nvSpPr>
          <p:cNvPr id="6" name="Tekstvak 5">
            <a:extLst>
              <a:ext uri="{FF2B5EF4-FFF2-40B4-BE49-F238E27FC236}">
                <a16:creationId xmlns:a16="http://schemas.microsoft.com/office/drawing/2014/main" id="{A978357A-1136-39F5-552C-7A4CE9C395FA}"/>
              </a:ext>
            </a:extLst>
          </p:cNvPr>
          <p:cNvSpPr txBox="1"/>
          <p:nvPr/>
        </p:nvSpPr>
        <p:spPr>
          <a:xfrm>
            <a:off x="4638675" y="1865991"/>
            <a:ext cx="4381500" cy="4564455"/>
          </a:xfrm>
          <a:prstGeom prst="rect">
            <a:avLst/>
          </a:prstGeom>
          <a:noFill/>
        </p:spPr>
        <p:txBody>
          <a:bodyPr wrap="square">
            <a:spAutoFit/>
          </a:bodyPr>
          <a:lstStyle/>
          <a:p>
            <a:pPr>
              <a:lnSpc>
                <a:spcPct val="107000"/>
              </a:lnSpc>
              <a:spcAft>
                <a:spcPts val="800"/>
              </a:spcAft>
            </a:pPr>
            <a:r>
              <a:rPr lang="nl-NL" sz="1400" i="1" dirty="0">
                <a:effectLst/>
                <a:latin typeface="Calibri" panose="020F0502020204030204" pitchFamily="34" charset="0"/>
                <a:ea typeface="Calibri" panose="020F0502020204030204" pitchFamily="34" charset="0"/>
                <a:cs typeface="Times New Roman" panose="02020603050405020304" pitchFamily="18" charset="0"/>
              </a:rPr>
              <a:t>Do’s:</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nl-NL" sz="1400" b="1" dirty="0">
                <a:latin typeface="Calibri" panose="020F0502020204030204" pitchFamily="34" charset="0"/>
                <a:ea typeface="Calibri" panose="020F0502020204030204" pitchFamily="34" charset="0"/>
                <a:cs typeface="Times New Roman" panose="02020603050405020304" pitchFamily="18" charset="0"/>
              </a:rPr>
              <a:t>Blijf bij jezelf</a:t>
            </a:r>
            <a:r>
              <a:rPr lang="nl-NL" sz="1400" dirty="0">
                <a:latin typeface="Calibri" panose="020F0502020204030204" pitchFamily="34" charset="0"/>
                <a:ea typeface="Calibri" panose="020F0502020204030204" pitchFamily="34" charset="0"/>
                <a:cs typeface="Times New Roman" panose="02020603050405020304" pitchFamily="18" charset="0"/>
              </a:rPr>
              <a:t>.</a:t>
            </a:r>
          </a:p>
          <a:p>
            <a:pPr marL="285750" lvl="0" indent="-285750">
              <a:lnSpc>
                <a:spcPct val="107000"/>
              </a:lnSpc>
              <a:buFont typeface="Arial" panose="020B0604020202020204" pitchFamily="34" charset="0"/>
              <a:buChar char="•"/>
            </a:pPr>
            <a:r>
              <a:rPr lang="nl-NL" sz="1400" b="1" dirty="0">
                <a:latin typeface="Calibri" panose="020F0502020204030204" pitchFamily="34" charset="0"/>
                <a:ea typeface="Calibri" panose="020F0502020204030204" pitchFamily="34" charset="0"/>
                <a:cs typeface="Times New Roman" panose="02020603050405020304" pitchFamily="18" charset="0"/>
              </a:rPr>
              <a:t>Houd het simpel </a:t>
            </a:r>
            <a:r>
              <a:rPr lang="nl-NL" sz="1400" dirty="0">
                <a:latin typeface="Calibri" panose="020F0502020204030204" pitchFamily="34" charset="0"/>
                <a:ea typeface="Calibri" panose="020F0502020204030204" pitchFamily="34" charset="0"/>
                <a:cs typeface="Times New Roman" panose="02020603050405020304" pitchFamily="18" charset="0"/>
              </a:rPr>
              <a:t>en gebruik korte zinnen.</a:t>
            </a:r>
          </a:p>
          <a:p>
            <a:pPr marL="285750" lvl="0" indent="-285750">
              <a:lnSpc>
                <a:spcPct val="107000"/>
              </a:lnSpc>
              <a:buFont typeface="Arial" panose="020B0604020202020204" pitchFamily="34" charset="0"/>
              <a:buChar char="•"/>
            </a:pPr>
            <a:r>
              <a:rPr lang="nl-NL" sz="1400" b="1" dirty="0">
                <a:latin typeface="Calibri" panose="020F0502020204030204" pitchFamily="34" charset="0"/>
                <a:ea typeface="Calibri" panose="020F0502020204030204" pitchFamily="34" charset="0"/>
                <a:cs typeface="Times New Roman" panose="02020603050405020304" pitchFamily="18" charset="0"/>
              </a:rPr>
              <a:t>Houd de vaart er in</a:t>
            </a:r>
            <a:r>
              <a:rPr lang="nl-NL" sz="1400" dirty="0">
                <a:latin typeface="Calibri" panose="020F0502020204030204" pitchFamily="34" charset="0"/>
                <a:ea typeface="Calibri" panose="020F0502020204030204" pitchFamily="34" charset="0"/>
                <a:cs typeface="Times New Roman" panose="02020603050405020304" pitchFamily="18" charset="0"/>
              </a:rPr>
              <a:t>, kinderen hebben een korte spanningsboog. </a:t>
            </a:r>
          </a:p>
          <a:p>
            <a:pPr marL="285750" lvl="0" indent="-285750">
              <a:lnSpc>
                <a:spcPct val="107000"/>
              </a:lnSpc>
              <a:buFont typeface="Arial" panose="020B0604020202020204" pitchFamily="34" charset="0"/>
              <a:buChar char="•"/>
            </a:pPr>
            <a:r>
              <a:rPr lang="nl-NL" sz="1400" dirty="0">
                <a:effectLst/>
                <a:latin typeface="Calibri" panose="020F0502020204030204" pitchFamily="34" charset="0"/>
                <a:ea typeface="Calibri" panose="020F0502020204030204" pitchFamily="34" charset="0"/>
                <a:cs typeface="Times New Roman" panose="02020603050405020304" pitchFamily="18" charset="0"/>
              </a:rPr>
              <a:t>Maak het daarom ook </a:t>
            </a:r>
            <a:r>
              <a:rPr lang="nl-NL" sz="1400" b="1" dirty="0">
                <a:effectLst/>
                <a:latin typeface="Calibri" panose="020F0502020204030204" pitchFamily="34" charset="0"/>
                <a:ea typeface="Calibri" panose="020F0502020204030204" pitchFamily="34" charset="0"/>
                <a:cs typeface="Times New Roman" panose="02020603050405020304" pitchFamily="18" charset="0"/>
              </a:rPr>
              <a:t>interactief</a:t>
            </a:r>
            <a:r>
              <a:rPr lang="nl-NL" sz="1400" dirty="0">
                <a:effectLst/>
                <a:latin typeface="Calibri" panose="020F0502020204030204" pitchFamily="34" charset="0"/>
                <a:ea typeface="Calibri" panose="020F0502020204030204" pitchFamily="34" charset="0"/>
                <a:cs typeface="Times New Roman" panose="02020603050405020304" pitchFamily="18" charset="0"/>
              </a:rPr>
              <a:t>. Stel vragen en geef ruimte voor reacties. Vraag bijvoorbeeld naar voorbeelden en vraag </a:t>
            </a:r>
            <a:r>
              <a:rPr lang="nl-NL" sz="1400" dirty="0">
                <a:latin typeface="Calibri" panose="020F0502020204030204" pitchFamily="34" charset="0"/>
                <a:ea typeface="Calibri" panose="020F0502020204030204" pitchFamily="34" charset="0"/>
                <a:cs typeface="Times New Roman" panose="02020603050405020304" pitchFamily="18" charset="0"/>
              </a:rPr>
              <a:t>aan de klas om te reageren op voorbeelden. </a:t>
            </a:r>
          </a:p>
          <a:p>
            <a:pPr marL="285750" lvl="0" indent="-285750">
              <a:lnSpc>
                <a:spcPct val="107000"/>
              </a:lnSpc>
              <a:buFont typeface="Arial" panose="020B0604020202020204" pitchFamily="34" charset="0"/>
              <a:buChar char="•"/>
            </a:pPr>
            <a:r>
              <a:rPr lang="nl-NL" sz="1400" b="1" dirty="0">
                <a:effectLst/>
                <a:latin typeface="Calibri" panose="020F0502020204030204" pitchFamily="34" charset="0"/>
                <a:ea typeface="Calibri" panose="020F0502020204030204" pitchFamily="34" charset="0"/>
                <a:cs typeface="Times New Roman" panose="02020603050405020304" pitchFamily="18" charset="0"/>
              </a:rPr>
              <a:t>Maak</a:t>
            </a:r>
            <a:r>
              <a:rPr lang="nl-NL" sz="1400" dirty="0">
                <a:effectLst/>
                <a:latin typeface="Calibri" panose="020F0502020204030204" pitchFamily="34" charset="0"/>
                <a:ea typeface="Calibri" panose="020F0502020204030204" pitchFamily="34" charset="0"/>
                <a:cs typeface="Times New Roman" panose="02020603050405020304" pitchFamily="18" charset="0"/>
              </a:rPr>
              <a:t> </a:t>
            </a:r>
            <a:r>
              <a:rPr lang="nl-NL" sz="1400" b="1" dirty="0">
                <a:effectLst/>
                <a:latin typeface="Calibri" panose="020F0502020204030204" pitchFamily="34" charset="0"/>
                <a:ea typeface="Calibri" panose="020F0502020204030204" pitchFamily="34" charset="0"/>
                <a:cs typeface="Times New Roman" panose="02020603050405020304" pitchFamily="18" charset="0"/>
              </a:rPr>
              <a:t>afspraken met de leraar </a:t>
            </a:r>
            <a:r>
              <a:rPr lang="nl-NL" sz="1400" dirty="0">
                <a:effectLst/>
                <a:latin typeface="Calibri" panose="020F0502020204030204" pitchFamily="34" charset="0"/>
                <a:ea typeface="Calibri" panose="020F0502020204030204" pitchFamily="34" charset="0"/>
                <a:cs typeface="Times New Roman" panose="02020603050405020304" pitchFamily="18" charset="0"/>
              </a:rPr>
              <a:t>over het bewaken van orde, maar ook over meepraten tijdens de les. </a:t>
            </a:r>
            <a:r>
              <a:rPr lang="nl-NL" sz="1400" dirty="0">
                <a:latin typeface="Calibri" panose="020F0502020204030204" pitchFamily="34" charset="0"/>
                <a:ea typeface="Calibri" panose="020F0502020204030204" pitchFamily="34" charset="0"/>
                <a:cs typeface="Times New Roman" panose="02020603050405020304" pitchFamily="18" charset="0"/>
              </a:rPr>
              <a:t>Betrek hem/haar vooral bij vragen en reacties. </a:t>
            </a:r>
            <a:br>
              <a:rPr lang="nl-NL"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endParaRPr lang="nl-NL"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nl-NL" sz="1400" i="1" dirty="0" err="1">
                <a:latin typeface="Calibri" panose="020F0502020204030204" pitchFamily="34" charset="0"/>
                <a:ea typeface="Calibri" panose="020F0502020204030204" pitchFamily="34" charset="0"/>
                <a:cs typeface="Times New Roman" panose="02020603050405020304" pitchFamily="18" charset="0"/>
              </a:rPr>
              <a:t>Don’ts</a:t>
            </a:r>
            <a:r>
              <a:rPr lang="nl-NL" sz="1400" i="1" dirty="0">
                <a:latin typeface="Calibri" panose="020F0502020204030204" pitchFamily="34" charset="0"/>
                <a:ea typeface="Calibri" panose="020F0502020204030204" pitchFamily="34" charset="0"/>
                <a:cs typeface="Times New Roman" panose="02020603050405020304" pitchFamily="18" charset="0"/>
              </a:rPr>
              <a:t>:</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nl-NL" sz="1400" dirty="0">
                <a:latin typeface="Calibri" panose="020F0502020204030204" pitchFamily="34" charset="0"/>
                <a:ea typeface="Calibri" panose="020F0502020204030204" pitchFamily="34" charset="0"/>
                <a:cs typeface="Times New Roman" panose="02020603050405020304" pitchFamily="18" charset="0"/>
              </a:rPr>
              <a:t>Je staat voor de klas om voorlichting te geven. Doe dan ook </a:t>
            </a:r>
            <a:r>
              <a:rPr lang="nl-NL" sz="1400" b="1" dirty="0">
                <a:latin typeface="Calibri" panose="020F0502020204030204" pitchFamily="34" charset="0"/>
                <a:ea typeface="Calibri" panose="020F0502020204030204" pitchFamily="34" charset="0"/>
                <a:cs typeface="Times New Roman" panose="02020603050405020304" pitchFamily="18" charset="0"/>
              </a:rPr>
              <a:t>geen commerciële uitingen</a:t>
            </a:r>
            <a:r>
              <a:rPr lang="nl-NL" sz="14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Calibri" panose="020F0502020204030204" pitchFamily="34" charset="0"/>
              <a:buChar char="-"/>
            </a:pPr>
            <a:r>
              <a:rPr lang="nl-NL" sz="1400" dirty="0">
                <a:effectLst/>
                <a:latin typeface="Calibri" panose="020F0502020204030204" pitchFamily="34" charset="0"/>
                <a:ea typeface="Calibri" panose="020F0502020204030204" pitchFamily="34" charset="0"/>
                <a:cs typeface="Times New Roman" panose="02020603050405020304" pitchFamily="18" charset="0"/>
              </a:rPr>
              <a:t>Geef het goede voorbeeld: houd rekening met de </a:t>
            </a:r>
            <a:r>
              <a:rPr lang="nl-NL" sz="1400" b="1" dirty="0">
                <a:effectLst/>
                <a:latin typeface="Calibri" panose="020F0502020204030204" pitchFamily="34" charset="0"/>
                <a:ea typeface="Calibri" panose="020F0502020204030204" pitchFamily="34" charset="0"/>
                <a:cs typeface="Times New Roman" panose="02020603050405020304" pitchFamily="18" charset="0"/>
              </a:rPr>
              <a:t>privacy van de leerlingen</a:t>
            </a:r>
            <a:r>
              <a:rPr lang="nl-NL" sz="1400" dirty="0">
                <a:effectLst/>
                <a:latin typeface="Calibri" panose="020F0502020204030204" pitchFamily="34" charset="0"/>
                <a:ea typeface="Calibri" panose="020F0502020204030204" pitchFamily="34" charset="0"/>
                <a:cs typeface="Times New Roman" panose="02020603050405020304" pitchFamily="18" charset="0"/>
              </a:rPr>
              <a:t> en deel geen foto’s over de les op </a:t>
            </a:r>
            <a:r>
              <a:rPr lang="nl-NL" sz="1400" dirty="0" err="1">
                <a:effectLst/>
                <a:latin typeface="Calibri" panose="020F0502020204030204" pitchFamily="34" charset="0"/>
                <a:ea typeface="Calibri" panose="020F0502020204030204" pitchFamily="34" charset="0"/>
                <a:cs typeface="Times New Roman" panose="02020603050405020304" pitchFamily="18" charset="0"/>
              </a:rPr>
              <a:t>social</a:t>
            </a:r>
            <a:r>
              <a:rPr lang="nl-NL" sz="1400" dirty="0">
                <a:effectLst/>
                <a:latin typeface="Calibri" panose="020F0502020204030204" pitchFamily="34" charset="0"/>
                <a:ea typeface="Calibri" panose="020F0502020204030204" pitchFamily="34" charset="0"/>
                <a:cs typeface="Times New Roman" panose="02020603050405020304" pitchFamily="18" charset="0"/>
              </a:rPr>
              <a:t> media waar zij herkenbaar in beeld zijn. </a:t>
            </a:r>
          </a:p>
        </p:txBody>
      </p:sp>
    </p:spTree>
    <p:extLst>
      <p:ext uri="{BB962C8B-B14F-4D97-AF65-F5344CB8AC3E}">
        <p14:creationId xmlns:p14="http://schemas.microsoft.com/office/powerpoint/2010/main" val="95657823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2fc6cac-2011-4898-8355-3e6f45e218c7">
      <UserInfo>
        <DisplayName>Veerle Voesten</DisplayName>
        <AccountId>76</AccountId>
        <AccountType/>
      </UserInfo>
      <UserInfo>
        <DisplayName>Esther Mieremet</DisplayName>
        <AccountId>7</AccountId>
        <AccountType/>
      </UserInfo>
    </SharedWithUsers>
    <_activity xmlns="ef3c6f23-f807-4259-8396-c61b08ae5db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39DEBA50360E47B798258AFE527ACD" ma:contentTypeVersion="16" ma:contentTypeDescription="Een nieuw document maken." ma:contentTypeScope="" ma:versionID="d00436479830de1bde2587771e8b5868">
  <xsd:schema xmlns:xsd="http://www.w3.org/2001/XMLSchema" xmlns:xs="http://www.w3.org/2001/XMLSchema" xmlns:p="http://schemas.microsoft.com/office/2006/metadata/properties" xmlns:ns3="ef3c6f23-f807-4259-8396-c61b08ae5db9" xmlns:ns4="12fc6cac-2011-4898-8355-3e6f45e218c7" targetNamespace="http://schemas.microsoft.com/office/2006/metadata/properties" ma:root="true" ma:fieldsID="4fde101ed32276fa4997ce6c48609a81" ns3:_="" ns4:_="">
    <xsd:import namespace="ef3c6f23-f807-4259-8396-c61b08ae5db9"/>
    <xsd:import namespace="12fc6cac-2011-4898-8355-3e6f45e218c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element ref="ns3:MediaLengthInSeconds"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3c6f23-f807-4259-8396-c61b08ae5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dexed="true"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2fc6cac-2011-4898-8355-3e6f45e218c7"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element name="SharingHintHash" ma:index="19"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EC5518-ED9B-4BFB-AEFA-7D4021703F9B}">
  <ds:schemaRefs>
    <ds:schemaRef ds:uri="http://purl.org/dc/terms/"/>
    <ds:schemaRef ds:uri="http://schemas.microsoft.com/office/2006/documentManagement/types"/>
    <ds:schemaRef ds:uri="http://www.w3.org/XML/1998/namespace"/>
    <ds:schemaRef ds:uri="ef3c6f23-f807-4259-8396-c61b08ae5db9"/>
    <ds:schemaRef ds:uri="http://schemas.microsoft.com/office/infopath/2007/PartnerControls"/>
    <ds:schemaRef ds:uri="http://schemas.openxmlformats.org/package/2006/metadata/core-properties"/>
    <ds:schemaRef ds:uri="http://purl.org/dc/dcmitype/"/>
    <ds:schemaRef ds:uri="12fc6cac-2011-4898-8355-3e6f45e218c7"/>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5BE53018-8632-493B-91B0-4AEED2E9F44E}">
  <ds:schemaRefs>
    <ds:schemaRef ds:uri="http://schemas.microsoft.com/sharepoint/v3/contenttype/forms"/>
  </ds:schemaRefs>
</ds:datastoreItem>
</file>

<file path=customXml/itemProps3.xml><?xml version="1.0" encoding="utf-8"?>
<ds:datastoreItem xmlns:ds="http://schemas.openxmlformats.org/officeDocument/2006/customXml" ds:itemID="{7DEAD762-2D75-40CB-86FE-538386A541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3c6f23-f807-4259-8396-c61b08ae5db9"/>
    <ds:schemaRef ds:uri="12fc6cac-2011-4898-8355-3e6f45e218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730</Words>
  <Application>Microsoft Office PowerPoint</Application>
  <PresentationFormat>Breedbeeld</PresentationFormat>
  <Paragraphs>40</Paragraphs>
  <Slides>4</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Arial</vt:lpstr>
      <vt:lpstr>Calibri</vt:lpstr>
      <vt:lpstr>Calibri Light</vt:lpstr>
      <vt:lpstr>Kantoorthema</vt:lpstr>
      <vt:lpstr>PowerPoint-presentatie</vt:lpstr>
      <vt:lpstr>Doel van de les</vt:lpstr>
      <vt:lpstr>De voorbereiding</vt:lpstr>
      <vt:lpstr>Tijdens de 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Marjolijn Durinck</dc:creator>
  <cp:lastModifiedBy>Natasja de Ruijter</cp:lastModifiedBy>
  <cp:revision>12</cp:revision>
  <dcterms:created xsi:type="dcterms:W3CDTF">2017-03-23T07:24:09Z</dcterms:created>
  <dcterms:modified xsi:type="dcterms:W3CDTF">2024-01-30T14:36:53Z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0x0101004D39DEBA50360E47B798258AFE527ACD</vt:lpwstr>
  </property>
  <property fmtid="{D5CDD505-2E9C-101B-9397-08002B2CF9AE}" pid="3" name="MediaServiceImageTags">
    <vt:lpwstr/>
  </property>
</Properties>
</file>