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70" r:id="rId5"/>
    <p:sldId id="256" r:id="rId6"/>
    <p:sldId id="272" r:id="rId7"/>
    <p:sldId id="274" r:id="rId8"/>
    <p:sldId id="275" r:id="rId9"/>
    <p:sldId id="276" r:id="rId10"/>
    <p:sldId id="277" r:id="rId11"/>
    <p:sldId id="259" r:id="rId12"/>
    <p:sldId id="296" r:id="rId13"/>
    <p:sldId id="278" r:id="rId14"/>
    <p:sldId id="279" r:id="rId15"/>
    <p:sldId id="269" r:id="rId16"/>
    <p:sldId id="261" r:id="rId17"/>
    <p:sldId id="280" r:id="rId18"/>
    <p:sldId id="264" r:id="rId19"/>
    <p:sldId id="292" r:id="rId20"/>
    <p:sldId id="293" r:id="rId21"/>
    <p:sldId id="294" r:id="rId22"/>
    <p:sldId id="295" r:id="rId23"/>
    <p:sldId id="265" r:id="rId24"/>
    <p:sldId id="266" r:id="rId25"/>
    <p:sldId id="290" r:id="rId26"/>
    <p:sldId id="281" r:id="rId27"/>
    <p:sldId id="286" r:id="rId28"/>
    <p:sldId id="287" r:id="rId29"/>
    <p:sldId id="297"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51D15D-251B-A2E8-C5B0-129046900642}" name="Marjolijn Durinck" initials="MD" userId="S::marjolijn.durinck@ecp.nl::7a4fded1-17d4-4c67-ab1f-6bed32a61a93" providerId="AD"/>
  <p188:author id="{30871F7F-1930-8810-D792-3E29A425CB7F}" name="Esther Mieremet" initials="EM" userId="S::Esther.Mieremet@ecp.nl::f5243594-9263-4cb7-aab0-5c1d76043710" providerId="AD"/>
  <p188:author id="{82135EF0-2A51-10F4-A964-6C7ECD074ED0}" name="Veerle Voesten" initials="VV" userId="S::veerle.voesten@ecp.nl::faf62e56-87f1-4eb5-b5b9-359a25a00a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jolijn Durinck" initials="MD" lastIdx="1" clrIdx="0">
    <p:extLst>
      <p:ext uri="{19B8F6BF-5375-455C-9EA6-DF929625EA0E}">
        <p15:presenceInfo xmlns:p15="http://schemas.microsoft.com/office/powerpoint/2012/main" userId="Marjolijn Durin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06C7F-A6D2-4A6F-B5D3-8B89E83AE364}" v="14" dt="2023-01-26T14:11:05.641"/>
    <p1510:client id="{CD26B568-ECD0-4540-9D3A-2701DAC98D54}" v="2" vWet="6" dt="2023-01-26T14:10:22.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7"/>
    <p:restoredTop sz="68750" autoAdjust="0"/>
  </p:normalViewPr>
  <p:slideViewPr>
    <p:cSldViewPr snapToGrid="0">
      <p:cViewPr varScale="1">
        <p:scale>
          <a:sx n="76" d="100"/>
          <a:sy n="76" d="100"/>
        </p:scale>
        <p:origin x="1134" y="84"/>
      </p:cViewPr>
      <p:guideLst/>
    </p:cSldViewPr>
  </p:slideViewPr>
  <p:notesTextViewPr>
    <p:cViewPr>
      <p:scale>
        <a:sx n="1" d="1"/>
        <a:sy n="1" d="1"/>
      </p:scale>
      <p:origin x="0" y="-306"/>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DE9D6-3150-4EE3-85ED-EFE5ABF4BEB5}" type="datetimeFigureOut">
              <a:rPr lang="nl-NL" smtClean="0"/>
              <a:t>16-1-2025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48CE0-7265-4CBB-9744-04CAFDA469D4}" type="slidenum">
              <a:rPr lang="nl-NL" smtClean="0"/>
              <a:t>‹nr.›</a:t>
            </a:fld>
            <a:endParaRPr lang="nl-NL"/>
          </a:p>
        </p:txBody>
      </p:sp>
    </p:spTree>
    <p:extLst>
      <p:ext uri="{BB962C8B-B14F-4D97-AF65-F5344CB8AC3E}">
        <p14:creationId xmlns:p14="http://schemas.microsoft.com/office/powerpoint/2010/main" val="2883562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meldknop.n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helpwanted.n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u="none" strike="noStrike" dirty="0">
                <a:solidFill>
                  <a:srgbClr val="274252"/>
                </a:solidFill>
                <a:effectLst/>
                <a:latin typeface="SourceSansProRegular"/>
              </a:rPr>
              <a:t>Op dinsdag 6 februari 2024 vieren we de 21e editie van Safer Internet Day met acties die over de hele wereld plaatsvinden. Met het thema “</a:t>
            </a:r>
            <a:r>
              <a:rPr lang="nl-NL" b="0" i="0" u="none" strike="noStrike" dirty="0" err="1">
                <a:solidFill>
                  <a:srgbClr val="274252"/>
                </a:solidFill>
                <a:effectLst/>
                <a:latin typeface="SourceSansProRegular"/>
              </a:rPr>
              <a:t>Together</a:t>
            </a:r>
            <a:r>
              <a:rPr lang="nl-NL" b="0" i="0" u="none" strike="noStrike" dirty="0">
                <a:solidFill>
                  <a:srgbClr val="274252"/>
                </a:solidFill>
                <a:effectLst/>
                <a:latin typeface="SourceSansProRegular"/>
              </a:rPr>
              <a:t> </a:t>
            </a:r>
            <a:r>
              <a:rPr lang="nl-NL" b="0" i="0" u="none" strike="noStrike" dirty="0" err="1">
                <a:solidFill>
                  <a:srgbClr val="274252"/>
                </a:solidFill>
                <a:effectLst/>
                <a:latin typeface="SourceSansProRegular"/>
              </a:rPr>
              <a:t>for</a:t>
            </a:r>
            <a:r>
              <a:rPr lang="nl-NL" b="0" i="0" u="none" strike="noStrike" dirty="0">
                <a:solidFill>
                  <a:srgbClr val="274252"/>
                </a:solidFill>
                <a:effectLst/>
                <a:latin typeface="SourceSansProRegular"/>
              </a:rPr>
              <a:t> a </a:t>
            </a:r>
            <a:r>
              <a:rPr lang="nl-NL" b="0" i="0" u="none" strike="noStrike" dirty="0" err="1">
                <a:solidFill>
                  <a:srgbClr val="274252"/>
                </a:solidFill>
                <a:effectLst/>
                <a:latin typeface="SourceSansProRegular"/>
              </a:rPr>
              <a:t>better</a:t>
            </a:r>
            <a:r>
              <a:rPr lang="nl-NL" b="0" i="0" u="none" strike="noStrike" dirty="0">
                <a:solidFill>
                  <a:srgbClr val="274252"/>
                </a:solidFill>
                <a:effectLst/>
                <a:latin typeface="SourceSansProRegular"/>
              </a:rPr>
              <a:t> internet” roepen we op deze dag alle belanghebbenden op om samen te werken om van het internet een veiligere en betere plek te maken voor iedereen, en vooral voor kinderen en jongeren.</a:t>
            </a:r>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a:t>
            </a:fld>
            <a:endParaRPr lang="nl-NL"/>
          </a:p>
        </p:txBody>
      </p:sp>
    </p:spTree>
    <p:extLst>
      <p:ext uri="{BB962C8B-B14F-4D97-AF65-F5344CB8AC3E}">
        <p14:creationId xmlns:p14="http://schemas.microsoft.com/office/powerpoint/2010/main" val="116549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de kinderen waar ze die social media apps mee betaald hebben.. “Met niks” roepen ze vaak “het is gratis”. En dan komt het lesje “gratis is niet gratis”. </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10</a:t>
            </a:fld>
            <a:endParaRPr lang="nl-NL"/>
          </a:p>
        </p:txBody>
      </p:sp>
    </p:spTree>
    <p:extLst>
      <p:ext uri="{BB962C8B-B14F-4D97-AF65-F5344CB8AC3E}">
        <p14:creationId xmlns:p14="http://schemas.microsoft.com/office/powerpoint/2010/main" val="2240446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de kinderen waar ze die </a:t>
            </a:r>
            <a:r>
              <a:rPr lang="nl-NL" dirty="0" err="1"/>
              <a:t>social</a:t>
            </a:r>
            <a:r>
              <a:rPr lang="nl-NL" dirty="0"/>
              <a:t> media apps mee betaald hebben.. “Met niks” roepen ze vaak “het is gratis”. En dan komt het lesje “gratis is niet gratis”. </a:t>
            </a:r>
          </a:p>
          <a:p>
            <a:endParaRPr lang="nl-NL" dirty="0"/>
          </a:p>
          <a:p>
            <a:r>
              <a:rPr lang="nl-NL" dirty="0"/>
              <a:t>Ik vraag hier wie er wel eens een veiling heeft gezien: met eenmaal, andermaal verkocht aan de hoogste bieder. En vertel hier dat de juf als ze online gaat door de website wordt verkocht. “we hebben hier een vrouw van tussen de 25 en 40 jaar, waarschijnlijk werkzaam in het onderwijs, met die en die hobby’s en ze houdt van dit soort eten (leuk als je de juf kent). En dan wordt de juf verkocht aan de hoogste bieder. En dat allemaal binnen een seconde.</a:t>
            </a:r>
          </a:p>
          <a:p>
            <a:endParaRPr lang="nl-NL" dirty="0"/>
          </a:p>
          <a:p>
            <a:r>
              <a:rPr lang="nl-NL" dirty="0"/>
              <a:t>Ook leuk : “wat als je het in het echt doet”. Noor komt klas binnen en Vera gaat direct schrijven “haar in vlecht vandaag, rode trui, joggingbroek, vans-schoenen. Blik werpen in boterham doos: 3 volkoren boterhammen, 1 met kaas en 2 met chocovlokken. Eerste rekenvraag fout beantwoord, tweede wel goed” </a:t>
            </a:r>
            <a:r>
              <a:rPr lang="nl-NL" dirty="0" err="1"/>
              <a:t>etc</a:t>
            </a:r>
            <a:r>
              <a:rPr lang="nl-NL" dirty="0"/>
              <a:t> etc. Geen geheime info, voor iedereen te zien, maar elke dag opgeschreven en bewaard. </a:t>
            </a:r>
          </a:p>
          <a:p>
            <a:endParaRPr lang="nl-NL" dirty="0"/>
          </a:p>
          <a:p>
            <a:r>
              <a:rPr lang="nl-NL" dirty="0"/>
              <a:t>Of geef het voorbeeld van deze fictieve moeder. Ze houdt van alle kinderen in een klas allerlei dingen bij. Van elk kind heeft ze een map met briefjes met al die gegevens. Dat Erik een keer iemand gepest heeft, Anne heeft Fatima een keer een duw gegeven, Mo spijbelt wel eens. Die moeder bewaart dat allemaal voor als het een keer van pas komt. Zou je die moeder niet heel irritant vinden en haar briefjes willen verscheuren?  </a:t>
            </a:r>
          </a:p>
          <a:p>
            <a:r>
              <a:rPr lang="nl-NL" dirty="0"/>
              <a:t>Gelukkig: ook online kun je de briefjes af en toe gewoon eens even doorscheuren!!! </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11</a:t>
            </a:fld>
            <a:endParaRPr lang="nl-NL"/>
          </a:p>
        </p:txBody>
      </p:sp>
    </p:spTree>
    <p:extLst>
      <p:ext uri="{BB962C8B-B14F-4D97-AF65-F5344CB8AC3E}">
        <p14:creationId xmlns:p14="http://schemas.microsoft.com/office/powerpoint/2010/main" val="1699767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12</a:t>
            </a:fld>
            <a:endParaRPr lang="nl-NL"/>
          </a:p>
        </p:txBody>
      </p:sp>
    </p:spTree>
    <p:extLst>
      <p:ext uri="{BB962C8B-B14F-4D97-AF65-F5344CB8AC3E}">
        <p14:creationId xmlns:p14="http://schemas.microsoft.com/office/powerpoint/2010/main" val="1732649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cookies eens een keertje verwijderen, zodat je weer even op nul kunt beginnen. </a:t>
            </a:r>
          </a:p>
          <a:p>
            <a:endParaRPr lang="nl-NL" dirty="0"/>
          </a:p>
          <a:p>
            <a:r>
              <a:rPr lang="nl-NL" dirty="0"/>
              <a:t>Leukste is even meekijken bij kinderen met Apple. Apple brengt ze ook echt inzichtelijk namelijk, Android niet. Daar kun je ze verwijderen, maar zie je niet welke het zijn. </a:t>
            </a:r>
          </a:p>
          <a:p>
            <a:r>
              <a:rPr lang="nl-NL" dirty="0"/>
              <a:t>Safari / helemaal onderin op “Geavanceerd” en dan “website data”. Daar vooral onderin dan nog op “toon meer website data” klikken, dan gaat hij laden en schrikken ze zich kapot van de hoeveelheid.</a:t>
            </a:r>
          </a:p>
          <a:p>
            <a:endParaRPr lang="nl-NL" dirty="0"/>
          </a:p>
          <a:p>
            <a:endParaRPr lang="nl-NL" dirty="0"/>
          </a:p>
          <a:p>
            <a:r>
              <a:rPr lang="nl-NL" dirty="0"/>
              <a:t>Nu is het tijd om het eigen gedrag onder de loep te nemen. Een voor een komen de plaatjes en mogen ze zeggen of ze het wel of niet vinden kunnen. </a:t>
            </a:r>
          </a:p>
          <a:p>
            <a:endParaRPr lang="nl-NL" dirty="0"/>
          </a:p>
          <a:p>
            <a:r>
              <a:rPr lang="nl-NL" dirty="0"/>
              <a:t>Als je wat dynamiek inde klas wil, vraag of ze niet direct willen reageren maar in groepjes elke foto willen bespreken (eventueel kan je foto’s ook eerst uitprinten en bij elk groepje neerleggen).</a:t>
            </a:r>
          </a:p>
          <a:p>
            <a:r>
              <a:rPr lang="nl-NL" dirty="0"/>
              <a:t>Per foto vraag je ze</a:t>
            </a:r>
          </a:p>
          <a:p>
            <a:endParaRPr lang="nl-NL" dirty="0"/>
          </a:p>
          <a:p>
            <a:r>
              <a:rPr lang="nl-NL" dirty="0"/>
              <a:t>Zou ik wel of niet doen</a:t>
            </a:r>
          </a:p>
          <a:p>
            <a:r>
              <a:rPr lang="nl-NL" dirty="0"/>
              <a:t>Waarom wel of waarom niet</a:t>
            </a:r>
          </a:p>
          <a:p>
            <a:endParaRPr lang="nl-NL" dirty="0"/>
          </a:p>
          <a:p>
            <a:r>
              <a:rPr lang="nl-NL" dirty="0"/>
              <a:t>Laat ze opschrijven en goed nadenken over hun antwoord.</a:t>
            </a:r>
          </a:p>
          <a:p>
            <a:r>
              <a:rPr lang="nl-NL" dirty="0"/>
              <a:t>Na alle foto’s laat je alle groepjes zeggen of ze wel of niet willen delen. Daarna geef je ieder groepje 1x de beurt en mogen ze hun antwoord toelichten. Laat ze ook reageren op elkaar</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13</a:t>
            </a:fld>
            <a:endParaRPr lang="nl-NL"/>
          </a:p>
        </p:txBody>
      </p:sp>
    </p:spTree>
    <p:extLst>
      <p:ext uri="{BB962C8B-B14F-4D97-AF65-F5344CB8AC3E}">
        <p14:creationId xmlns:p14="http://schemas.microsoft.com/office/powerpoint/2010/main" val="2019504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Video over het delen van foto’s en filmpjes van anderen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video: Na dus even naar de instellingen te hebben gekeken en hoe je daar je privacy beschermt, is het tijd om eigen gedrag onder de loep te nemen. Een voor een komen de plaatjes en mogen ze zeggen of ze het wel of niet vinden kunnen. </a:t>
            </a:r>
          </a:p>
          <a:p>
            <a:endParaRPr lang="nl-NL" dirty="0"/>
          </a:p>
          <a:p>
            <a:r>
              <a:rPr lang="nl-NL" dirty="0"/>
              <a:t>Als je wat dynamiek inde klas wil, vraag of ze niet direct willen reageren maar in groepjes elke foto willen bespreken (eventueel kan je foto’s ook eerst uitprinten en bij elk groepje neerleggen).</a:t>
            </a:r>
          </a:p>
          <a:p>
            <a:r>
              <a:rPr lang="nl-NL" dirty="0"/>
              <a:t>Per foto vraag je ze</a:t>
            </a:r>
          </a:p>
          <a:p>
            <a:endParaRPr lang="nl-NL" dirty="0"/>
          </a:p>
          <a:p>
            <a:r>
              <a:rPr lang="nl-NL" dirty="0"/>
              <a:t>Zou ik wel of niet doen</a:t>
            </a:r>
          </a:p>
          <a:p>
            <a:r>
              <a:rPr lang="nl-NL" dirty="0"/>
              <a:t>Waarom wel of waarom niet</a:t>
            </a:r>
          </a:p>
          <a:p>
            <a:endParaRPr lang="nl-NL" dirty="0"/>
          </a:p>
          <a:p>
            <a:r>
              <a:rPr lang="nl-NL" dirty="0"/>
              <a:t>Laat ze opschrijven en goed nadenken over hun antwoord.</a:t>
            </a:r>
          </a:p>
          <a:p>
            <a:r>
              <a:rPr lang="nl-NL" dirty="0"/>
              <a:t>Na alle foto’s laat je alle groepjes zeggen of ze wel of niet willen delen. Daarna geef je ieder groepje 1x de beurt en mogen ze hun antwoord toelichten. Laat ze ook reageren op elkaar</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14</a:t>
            </a:fld>
            <a:endParaRPr lang="nl-NL"/>
          </a:p>
        </p:txBody>
      </p:sp>
    </p:spTree>
    <p:extLst>
      <p:ext uri="{BB962C8B-B14F-4D97-AF65-F5344CB8AC3E}">
        <p14:creationId xmlns:p14="http://schemas.microsoft.com/office/powerpoint/2010/main" val="2046131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dus even naar de instellingen te hebben gekeken en hoe je daar je privacy beschermt, is het tijd om eigen gedrag onder de loep te nemen. Een voor een komen de plaatjes en mogen ze zeggen of ze het wel of niet vinden kunnen.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“Papa had een feestje”. </a:t>
            </a:r>
            <a:r>
              <a:rPr lang="nl-NL" dirty="0"/>
              <a:t>Vindt papa het prima als je dat online zet, denk je?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15</a:t>
            </a:fld>
            <a:endParaRPr lang="nl-NL"/>
          </a:p>
        </p:txBody>
      </p:sp>
    </p:spTree>
    <p:extLst>
      <p:ext uri="{BB962C8B-B14F-4D97-AF65-F5344CB8AC3E}">
        <p14:creationId xmlns:p14="http://schemas.microsoft.com/office/powerpoint/2010/main" val="1995527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Een pestkop op school deelt op </a:t>
            </a:r>
            <a:r>
              <a:rPr lang="nl-NL" dirty="0" err="1"/>
              <a:t>social</a:t>
            </a:r>
            <a:r>
              <a:rPr lang="nl-NL" dirty="0"/>
              <a:t> media deze foto van zijn vrienden die een klasgenoot in elkaar slaan. Wat vinden jullie, is het cool om zoiets te delen? En hoe denken jullie dat de jongen die in elkaar geslagen het zou vinden dat deze beelden op het internet staan?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16</a:t>
            </a:fld>
            <a:endParaRPr lang="nl-NL"/>
          </a:p>
        </p:txBody>
      </p:sp>
    </p:spTree>
    <p:extLst>
      <p:ext uri="{BB962C8B-B14F-4D97-AF65-F5344CB8AC3E}">
        <p14:creationId xmlns:p14="http://schemas.microsoft.com/office/powerpoint/2010/main" val="2265534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Stel je </a:t>
            </a:r>
            <a:r>
              <a:rPr lang="nl-NL"/>
              <a:t>hebt </a:t>
            </a:r>
            <a:r>
              <a:rPr lang="nl-NL" dirty="0"/>
              <a:t>deze </a:t>
            </a:r>
            <a:r>
              <a:rPr lang="nl-NL"/>
              <a:t>foto’s </a:t>
            </a:r>
            <a:r>
              <a:rPr lang="nl-NL" dirty="0"/>
              <a:t>van </a:t>
            </a:r>
            <a:r>
              <a:rPr lang="nl-NL"/>
              <a:t>je ouders gemaakt, zou je dit delen op Insta? Zouden ze</a:t>
            </a:r>
            <a:r>
              <a:rPr lang="nl-NL" dirty="0"/>
              <a:t> dat leuk vinden?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17</a:t>
            </a:fld>
            <a:endParaRPr lang="nl-NL"/>
          </a:p>
        </p:txBody>
      </p:sp>
    </p:spTree>
    <p:extLst>
      <p:ext uri="{BB962C8B-B14F-4D97-AF65-F5344CB8AC3E}">
        <p14:creationId xmlns:p14="http://schemas.microsoft.com/office/powerpoint/2010/main" val="1853928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Stel, je broer of zus post deze foto van jou op </a:t>
            </a:r>
            <a:r>
              <a:rPr lang="nl-NL" dirty="0" err="1"/>
              <a:t>social</a:t>
            </a:r>
            <a:r>
              <a:rPr lang="nl-NL" dirty="0"/>
              <a:t> media. </a:t>
            </a:r>
            <a:r>
              <a:rPr lang="nl-NL" b="1" dirty="0"/>
              <a:t>‘Hahaha, kijk mijn zusje over d’r nek gaan dan!’. </a:t>
            </a:r>
            <a:r>
              <a:rPr lang="nl-NL" dirty="0"/>
              <a:t>Zou jij dat leuk vinden?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18</a:t>
            </a:fld>
            <a:endParaRPr lang="nl-NL"/>
          </a:p>
        </p:txBody>
      </p:sp>
    </p:spTree>
    <p:extLst>
      <p:ext uri="{BB962C8B-B14F-4D97-AF65-F5344CB8AC3E}">
        <p14:creationId xmlns:p14="http://schemas.microsoft.com/office/powerpoint/2010/main" val="2526857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a:t>
            </a:r>
            <a:r>
              <a:rPr lang="nl-NL" b="1" dirty="0" err="1"/>
              <a:t>Woohoo</a:t>
            </a:r>
            <a:r>
              <a:rPr lang="nl-NL" b="1" dirty="0"/>
              <a:t>, ik ben op vakantie, check dit strand!!’</a:t>
            </a:r>
            <a:br>
              <a:rPr lang="nl-NL" dirty="0"/>
            </a:br>
            <a:r>
              <a:rPr lang="nl-NL" dirty="0"/>
              <a:t> Een foto in je zwemkleding. Zou jij het online zetten, of niet? Sommige mensen vinden het geen punt. Maar wat nou als iemand je foto opslaat en deze vervolgens voor iets anders gaat gebruiken? Wij gebruiken ‘m nu in een presentatie, maar het kan van alles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 kan hier met </a:t>
            </a:r>
            <a:r>
              <a:rPr lang="nl-NL" dirty="0" err="1"/>
              <a:t>ChatGPT</a:t>
            </a:r>
            <a:r>
              <a:rPr lang="nl-NL" dirty="0"/>
              <a:t> ook een ander hoofd op laten zetten.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is het wel een goed idee om op </a:t>
            </a:r>
            <a:r>
              <a:rPr lang="nl-NL" dirty="0" err="1"/>
              <a:t>socials</a:t>
            </a:r>
            <a:r>
              <a:rPr lang="nl-NL" dirty="0"/>
              <a:t> te melden dat je op vakantie bent – en dus jullie huis leeg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sng" dirty="0">
                <a:highlight>
                  <a:srgbClr val="FFFF00"/>
                </a:highlight>
              </a:rPr>
              <a:t>Goed om te weten: deze plaatjes zijn gevonden bij een leverancier van stockfoto’s. Maar dit soort foto’s komen ook naar voren als je zoekt op “gekke bekken” of “dronken kerel” zoekt…. Als je dat soort foto’s gebruikt, dan misbruik je hun foto’s dus.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19</a:t>
            </a:fld>
            <a:endParaRPr lang="nl-NL"/>
          </a:p>
        </p:txBody>
      </p:sp>
    </p:spTree>
    <p:extLst>
      <p:ext uri="{BB962C8B-B14F-4D97-AF65-F5344CB8AC3E}">
        <p14:creationId xmlns:p14="http://schemas.microsoft.com/office/powerpoint/2010/main" val="106523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even vragen welke ze herkennen en zelf gebruiken.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a:t>
            </a:fld>
            <a:endParaRPr lang="nl-NL"/>
          </a:p>
        </p:txBody>
      </p:sp>
    </p:spTree>
    <p:extLst>
      <p:ext uri="{BB962C8B-B14F-4D97-AF65-F5344CB8AC3E}">
        <p14:creationId xmlns:p14="http://schemas.microsoft.com/office/powerpoint/2010/main" val="1879884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Dus : 3 dingen die jij moet weten over de dingen die je online zet</a:t>
            </a:r>
          </a:p>
          <a:p>
            <a:endParaRPr lang="nl-NL" dirty="0"/>
          </a:p>
          <a:p>
            <a:r>
              <a:rPr lang="nl-NL" dirty="0"/>
              <a:t>Niet om je bang te maken, wel goed om je ervan bewust te zijn.</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20</a:t>
            </a:fld>
            <a:endParaRPr lang="nl-NL"/>
          </a:p>
        </p:txBody>
      </p:sp>
    </p:spTree>
    <p:extLst>
      <p:ext uri="{BB962C8B-B14F-4D97-AF65-F5344CB8AC3E}">
        <p14:creationId xmlns:p14="http://schemas.microsoft.com/office/powerpoint/2010/main" val="900468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de tips die daar bij horen.</a:t>
            </a:r>
          </a:p>
          <a:p>
            <a:endParaRPr lang="nl-NL" dirty="0"/>
          </a:p>
          <a:p>
            <a:r>
              <a:rPr lang="nl-NL" dirty="0"/>
              <a:t>Zelf voorbeeld gegeven over hoe je foutje kan maken (vinden ze leuk, dat jij ook domme dingen doet). De klassieke “reply </a:t>
            </a:r>
            <a:r>
              <a:rPr lang="nl-NL" dirty="0" err="1"/>
              <a:t>ipv</a:t>
            </a:r>
            <a:r>
              <a:rPr lang="nl-NL" dirty="0"/>
              <a:t> forward” met een opmerking over degene die het stuurde en het dus nu dus reply krijgt </a:t>
            </a:r>
            <a:r>
              <a:rPr lang="nl-NL" dirty="0" err="1"/>
              <a:t>ipv</a:t>
            </a:r>
            <a:r>
              <a:rPr lang="nl-NL" dirty="0"/>
              <a:t> degene met wie je er over wilde roddelen. </a:t>
            </a:r>
            <a:br>
              <a:rPr lang="nl-NL" dirty="0"/>
            </a:br>
            <a:endParaRPr lang="nl-NL" dirty="0"/>
          </a:p>
          <a:p>
            <a:r>
              <a:rPr lang="nl-NL" dirty="0"/>
              <a:t>En (je klinkt hiermee oud, maar dat ben je in hun ogen natuurlijk ook) het was dus eigenlijk best wel fijn dat ik opgroeide in een tijd dat Insta niet bestond. Dan moest je dingen wel uitpraten op het schoolplein.</a:t>
            </a:r>
          </a:p>
          <a:p>
            <a:r>
              <a:rPr lang="nl-NL" dirty="0"/>
              <a:t>Als je nu iets ‘uitpraat’ via WhatsApp of Snapchat dan kunnen jullie allebei screenshots daarvan weer delen met anderen. En dan gaat een veel grotere groep zich ermee bemoeien.</a:t>
            </a:r>
          </a:p>
          <a:p>
            <a:r>
              <a:rPr lang="nl-NL" dirty="0"/>
              <a:t>Als jij tegen je vriendin of vriend zegt, ik vind dat dus echt stom, dan blijft het tussen jullie en misschien degenen die erbij staan en dit ook horen. Maar via </a:t>
            </a:r>
            <a:r>
              <a:rPr lang="nl-NL" dirty="0" err="1"/>
              <a:t>social</a:t>
            </a:r>
            <a:r>
              <a:rPr lang="nl-NL" dirty="0"/>
              <a:t> media of allemaal WhatsAppgroepen kan dit snel veel groter worden.</a:t>
            </a:r>
          </a:p>
          <a:p>
            <a:endParaRPr lang="nl-NL" dirty="0"/>
          </a:p>
          <a:p>
            <a:r>
              <a:rPr lang="nl-NL" dirty="0"/>
              <a:t>Is dat wel eens gebeurd in de klas? Zo’n ruzie die ineens door allerlei groepen gedeeld wordt?</a:t>
            </a:r>
          </a:p>
          <a:p>
            <a:r>
              <a:rPr lang="nl-NL" dirty="0"/>
              <a:t>Hoe vond je dat?</a:t>
            </a:r>
          </a:p>
          <a:p>
            <a:r>
              <a:rPr lang="nl-NL" dirty="0"/>
              <a:t>Hebben jullie </a:t>
            </a:r>
            <a:r>
              <a:rPr lang="nl-NL" dirty="0" err="1"/>
              <a:t>socialmediaregels</a:t>
            </a:r>
            <a:r>
              <a:rPr lang="nl-NL" dirty="0"/>
              <a:t> op school?</a:t>
            </a:r>
          </a:p>
          <a:p>
            <a:endParaRPr lang="nl-NL" dirty="0"/>
          </a:p>
          <a:p>
            <a:r>
              <a:rPr lang="nl-NL" dirty="0"/>
              <a:t>Zo ja,</a:t>
            </a:r>
          </a:p>
          <a:p>
            <a:r>
              <a:rPr lang="nl-NL" dirty="0"/>
              <a:t>Schrijf ze eens op en verbeter ze als je dat nodig vindt (werk in groepjes)</a:t>
            </a:r>
          </a:p>
          <a:p>
            <a:r>
              <a:rPr lang="nl-NL" dirty="0"/>
              <a:t>Zo nee</a:t>
            </a:r>
          </a:p>
          <a:p>
            <a:r>
              <a:rPr lang="nl-NL" dirty="0"/>
              <a:t>Schrijf met elkaar </a:t>
            </a:r>
            <a:r>
              <a:rPr lang="nl-NL" dirty="0" err="1"/>
              <a:t>socialmediaregels</a:t>
            </a:r>
            <a:r>
              <a:rPr lang="nl-NL" dirty="0"/>
              <a:t>.</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21</a:t>
            </a:fld>
            <a:endParaRPr lang="nl-NL"/>
          </a:p>
        </p:txBody>
      </p:sp>
    </p:spTree>
    <p:extLst>
      <p:ext uri="{BB962C8B-B14F-4D97-AF65-F5344CB8AC3E}">
        <p14:creationId xmlns:p14="http://schemas.microsoft.com/office/powerpoint/2010/main" val="205616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Praat erover. Met je ouders, of met de juf. </a:t>
            </a:r>
          </a:p>
          <a:p>
            <a:r>
              <a:rPr lang="nl-NL" sz="1200" dirty="0"/>
              <a:t>Denk niet dat je de enige bent met een probleem, heel veel kinderen maken wel eens iets vervelends mee.</a:t>
            </a:r>
          </a:p>
          <a:p>
            <a:r>
              <a:rPr lang="nl-NL" sz="1200" dirty="0"/>
              <a:t>Meer weten?: </a:t>
            </a:r>
            <a:r>
              <a:rPr lang="nl-NL" sz="1200" dirty="0">
                <a:hlinkClick r:id="rId3"/>
              </a:rPr>
              <a:t>www.meldknop.nl</a:t>
            </a:r>
            <a:r>
              <a:rPr lang="nl-NL" sz="1200" dirty="0"/>
              <a:t> , daar kun je over heel veel problemen die jongeren tegenkomen op internet info vinden over hoe je het op kunt lossen en welke organisaties jou kunnen helpen.</a:t>
            </a:r>
          </a:p>
          <a:p>
            <a:r>
              <a:rPr lang="nl-NL" sz="1200" dirty="0"/>
              <a:t>Hulp nodig? </a:t>
            </a:r>
            <a:r>
              <a:rPr lang="nl-NL" sz="1200" dirty="0">
                <a:hlinkClick r:id="rId4"/>
              </a:rPr>
              <a:t>Helpwanted</a:t>
            </a:r>
            <a:endParaRPr lang="nl-NL" sz="1200" dirty="0"/>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22</a:t>
            </a:fld>
            <a:endParaRPr lang="nl-NL"/>
          </a:p>
        </p:txBody>
      </p:sp>
    </p:spTree>
    <p:extLst>
      <p:ext uri="{BB962C8B-B14F-4D97-AF65-F5344CB8AC3E}">
        <p14:creationId xmlns:p14="http://schemas.microsoft.com/office/powerpoint/2010/main" val="471121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Leuke quiz met tips en vragen en antwoorden over wat er wel en niet kan en mag op </a:t>
            </a:r>
            <a:r>
              <a:rPr lang="nl-NL" dirty="0" err="1"/>
              <a:t>social</a:t>
            </a:r>
            <a:r>
              <a:rPr lang="nl-NL" dirty="0"/>
              <a:t> media. Kunnen kinderen ook zelf doen na afloop van de les.</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23</a:t>
            </a:fld>
            <a:endParaRPr lang="nl-NL"/>
          </a:p>
        </p:txBody>
      </p:sp>
    </p:spTree>
    <p:extLst>
      <p:ext uri="{BB962C8B-B14F-4D97-AF65-F5344CB8AC3E}">
        <p14:creationId xmlns:p14="http://schemas.microsoft.com/office/powerpoint/2010/main" val="3471302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Tip voor de meester of juf om later op de dag (of later in de week) met de klas te doen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24</a:t>
            </a:fld>
            <a:endParaRPr lang="nl-NL"/>
          </a:p>
        </p:txBody>
      </p:sp>
    </p:spTree>
    <p:extLst>
      <p:ext uri="{BB962C8B-B14F-4D97-AF65-F5344CB8AC3E}">
        <p14:creationId xmlns:p14="http://schemas.microsoft.com/office/powerpoint/2010/main" val="788503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Maak de foto maar zorg ervoor dat er geen kinderen herkenbaar op de foto komen.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25</a:t>
            </a:fld>
            <a:endParaRPr lang="nl-NL"/>
          </a:p>
        </p:txBody>
      </p:sp>
    </p:spTree>
    <p:extLst>
      <p:ext uri="{BB962C8B-B14F-4D97-AF65-F5344CB8AC3E}">
        <p14:creationId xmlns:p14="http://schemas.microsoft.com/office/powerpoint/2010/main" val="1969724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26</a:t>
            </a:fld>
            <a:endParaRPr lang="nl-NL"/>
          </a:p>
        </p:txBody>
      </p:sp>
    </p:spTree>
    <p:extLst>
      <p:ext uri="{BB962C8B-B14F-4D97-AF65-F5344CB8AC3E}">
        <p14:creationId xmlns:p14="http://schemas.microsoft.com/office/powerpoint/2010/main" val="31882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Gewoon vingers op laten steken. Vraag ook of ze nog ander social medium hebben wat hier niet bij staat? Dan vragen of ze de voorwaarden ook echt allemaal gelezen hebben. </a:t>
            </a:r>
          </a:p>
          <a:p>
            <a:r>
              <a:rPr lang="nl-NL" dirty="0"/>
              <a:t>Misschien leuk om te vragen hoe ze deze gebruiken? Dus als ze willen chatten hoe doen ze dat? Doen ze dat via WhatsApp of Snapchat? Doen ze dat via Instagram? En misschien ook leuk om te vragen hoeveel accounts ze hebben per social media? </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3</a:t>
            </a:fld>
            <a:endParaRPr lang="nl-NL"/>
          </a:p>
        </p:txBody>
      </p:sp>
    </p:spTree>
    <p:extLst>
      <p:ext uri="{BB962C8B-B14F-4D97-AF65-F5344CB8AC3E}">
        <p14:creationId xmlns:p14="http://schemas.microsoft.com/office/powerpoint/2010/main" val="268368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is dus 13 jaar</a:t>
            </a:r>
            <a:endParaRPr lang="nl-NL"/>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4</a:t>
            </a:fld>
            <a:endParaRPr lang="nl-NL"/>
          </a:p>
        </p:txBody>
      </p:sp>
    </p:spTree>
    <p:extLst>
      <p:ext uri="{BB962C8B-B14F-4D97-AF65-F5344CB8AC3E}">
        <p14:creationId xmlns:p14="http://schemas.microsoft.com/office/powerpoint/2010/main" val="305765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betekent dat iedereen in de klas gelogen heeft bij het aanmaken van je account</a:t>
            </a:r>
            <a:endParaRPr lang="nl-NL"/>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5</a:t>
            </a:fld>
            <a:endParaRPr lang="nl-NL"/>
          </a:p>
        </p:txBody>
      </p:sp>
    </p:spTree>
    <p:extLst>
      <p:ext uri="{BB962C8B-B14F-4D97-AF65-F5344CB8AC3E}">
        <p14:creationId xmlns:p14="http://schemas.microsoft.com/office/powerpoint/2010/main" val="390488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Uiteraard niemand voorwaarden gelezen. Dus even </a:t>
            </a:r>
            <a:r>
              <a:rPr lang="nl-NL" dirty="0" err="1"/>
              <a:t>TikTok</a:t>
            </a:r>
            <a:r>
              <a:rPr lang="nl-NL" dirty="0"/>
              <a:t> als voorbeeld genomen. Sowieso heeft iedereen gelogen over de leeftijd. Dat moet wel, anders kom je er niet op. Maar, dat betekent dus ook dat de extra bescherming die kinderen krijgen op social media, vervalt als zij denken dat je 16 bent geworden (en in werkelijkheid dan echt pas 13 wordt).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Accounts van kinderen van 13 t/m 15 jaar staan standaard op privé, maar vanaf 16 dus op openbaar.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Duet en </a:t>
            </a:r>
            <a:r>
              <a:rPr lang="nl-NL" dirty="0" err="1"/>
              <a:t>Stitch</a:t>
            </a:r>
            <a:r>
              <a:rPr lang="nl-NL" dirty="0"/>
              <a:t> opties zijn alleen beschikbaar voor 16 jaar en ouder. Voor 16- en 17-jarigen staat deze instelling standaard op ‘vrienden’.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Video’s downloaden kan alleen als de video gemaakt is door iemand van 16 jaar of ouder.</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6</a:t>
            </a:fld>
            <a:endParaRPr lang="nl-NL"/>
          </a:p>
        </p:txBody>
      </p:sp>
    </p:spTree>
    <p:extLst>
      <p:ext uri="{BB962C8B-B14F-4D97-AF65-F5344CB8AC3E}">
        <p14:creationId xmlns:p14="http://schemas.microsoft.com/office/powerpoint/2010/main" val="366659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Waarom wel of niet goed? Laat ze maar reageren.</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7</a:t>
            </a:fld>
            <a:endParaRPr lang="nl-NL"/>
          </a:p>
        </p:txBody>
      </p:sp>
    </p:spTree>
    <p:extLst>
      <p:ext uri="{BB962C8B-B14F-4D97-AF65-F5344CB8AC3E}">
        <p14:creationId xmlns:p14="http://schemas.microsoft.com/office/powerpoint/2010/main" val="3921282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 of het nodig is dat je apps toegang hebben tot je camera, microfoon of locatievoorziening. Waarom is dat handig of nodig. </a:t>
            </a:r>
          </a:p>
          <a:p>
            <a:r>
              <a:rPr lang="nl-NL" dirty="0"/>
              <a:t>Vraag of ze actieve keuze maken hierin?</a:t>
            </a:r>
          </a:p>
          <a:p>
            <a:r>
              <a:rPr lang="nl-NL" dirty="0"/>
              <a:t>Is het nodig dat je locatievoorzieningen aanstaan voor social media?</a:t>
            </a:r>
          </a:p>
          <a:p>
            <a:r>
              <a:rPr lang="nl-NL" dirty="0"/>
              <a:t>Voor 9292?</a:t>
            </a:r>
          </a:p>
          <a:p>
            <a:r>
              <a:rPr lang="nl-NL" dirty="0"/>
              <a:t>Voor WhatsApp.</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8</a:t>
            </a:fld>
            <a:endParaRPr lang="nl-NL"/>
          </a:p>
        </p:txBody>
      </p:sp>
    </p:spTree>
    <p:extLst>
      <p:ext uri="{BB962C8B-B14F-4D97-AF65-F5344CB8AC3E}">
        <p14:creationId xmlns:p14="http://schemas.microsoft.com/office/powerpoint/2010/main" val="1719502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heeft dit alles eens bekeken op zijn mobiel? Vingers opsteken.</a:t>
            </a:r>
          </a:p>
          <a:p>
            <a:r>
              <a:rPr lang="nl-NL" dirty="0"/>
              <a:t>Wie heeft een keuze gemaakt?</a:t>
            </a:r>
          </a:p>
          <a:p>
            <a:endParaRPr lang="nl-NL" dirty="0"/>
          </a:p>
          <a:p>
            <a:r>
              <a:rPr lang="nl-NL" dirty="0"/>
              <a:t>Wat zou jij doen? Voor welke apps staat je microfoon aan?</a:t>
            </a:r>
          </a:p>
          <a:p>
            <a:r>
              <a:rPr lang="nl-NL" dirty="0"/>
              <a:t>Waarom zou je dat wel of niet doen bij bijvoorbeeld WhatsApp?</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9</a:t>
            </a:fld>
            <a:endParaRPr lang="nl-NL"/>
          </a:p>
        </p:txBody>
      </p:sp>
    </p:spTree>
    <p:extLst>
      <p:ext uri="{BB962C8B-B14F-4D97-AF65-F5344CB8AC3E}">
        <p14:creationId xmlns:p14="http://schemas.microsoft.com/office/powerpoint/2010/main" val="78800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16-1-2025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34226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16-1-2025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85010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16-1-2025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15042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16-1-2025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192644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16-1-2025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80893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08D3B13D-90F6-4F04-95C0-22628ACD43B8}" type="datetimeFigureOut">
              <a:rPr lang="nl-NL" smtClean="0"/>
              <a:t>16-1-2025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346997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08D3B13D-90F6-4F04-95C0-22628ACD43B8}" type="datetimeFigureOut">
              <a:rPr lang="nl-NL" smtClean="0"/>
              <a:t>16-1-2025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50884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08D3B13D-90F6-4F04-95C0-22628ACD43B8}" type="datetimeFigureOut">
              <a:rPr lang="nl-NL" smtClean="0"/>
              <a:t>16-1-2025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183351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8D3B13D-90F6-4F04-95C0-22628ACD43B8}" type="datetimeFigureOut">
              <a:rPr lang="nl-NL" smtClean="0"/>
              <a:t>16-1-2025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4269550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08D3B13D-90F6-4F04-95C0-22628ACD43B8}" type="datetimeFigureOut">
              <a:rPr lang="nl-NL" smtClean="0"/>
              <a:t>16-1-2025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52428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08D3B13D-90F6-4F04-95C0-22628ACD43B8}" type="datetimeFigureOut">
              <a:rPr lang="nl-NL" smtClean="0"/>
              <a:t>16-1-2025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96991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3B13D-90F6-4F04-95C0-22628ACD43B8}" type="datetimeFigureOut">
              <a:rPr lang="nl-NL" smtClean="0"/>
              <a:t>16-1-2025</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8A218-C28B-4823-9255-05093C5D467C}" type="slidenum">
              <a:rPr lang="nl-NL" smtClean="0"/>
              <a:t>‹nr.›</a:t>
            </a:fld>
            <a:endParaRPr lang="nl-NL"/>
          </a:p>
        </p:txBody>
      </p:sp>
    </p:spTree>
    <p:extLst>
      <p:ext uri="{BB962C8B-B14F-4D97-AF65-F5344CB8AC3E}">
        <p14:creationId xmlns:p14="http://schemas.microsoft.com/office/powerpoint/2010/main" val="2902635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2.png"/><Relationship Id="rId4" Type="http://schemas.openxmlformats.org/officeDocument/2006/relationships/hyperlink" Target="https://www.flickr.com/photos/140988606@N08/30536546700"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AYXM56YJWSo?feature=oembed" TargetMode="External"/><Relationship Id="rId5" Type="http://schemas.openxmlformats.org/officeDocument/2006/relationships/image" Target="../media/image9.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DxQzPtDyFKo?feature=oembed" TargetMode="External"/><Relationship Id="rId5" Type="http://schemas.openxmlformats.org/officeDocument/2006/relationships/image" Target="../media/image2.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eldknop.nl/"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hyperlink" Target="https://helpwanted.n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veiliginternetten.nl/quiztool/safer-internet-day-202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s://www.gynzy.com/teach/nl-nl/library/?q=digi-doener%20mijn%20cyberrijbewijs" TargetMode="External"/><Relationship Id="rId3" Type="http://schemas.openxmlformats.org/officeDocument/2006/relationships/image" Target="../media/image2.png"/><Relationship Id="rId7" Type="http://schemas.openxmlformats.org/officeDocument/2006/relationships/hyperlink" Target="https://online-masters.nl/"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lessonup.com/en/channel/deinternethelden/series" TargetMode="External"/><Relationship Id="rId5" Type="http://schemas.openxmlformats.org/officeDocument/2006/relationships/hyperlink" Target="https://mediamasters.nl/" TargetMode="External"/><Relationship Id="rId4" Type="http://schemas.openxmlformats.org/officeDocument/2006/relationships/hyperlink" Target="https://nl.joinhackshield.com/nl" TargetMode="External"/><Relationship Id="rId9" Type="http://schemas.openxmlformats.org/officeDocument/2006/relationships/hyperlink" Target="https://www.onderwijsinformatie.nl/fram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Tijdelijke aanduiding voor inhoud 4" descr="Afbeelding met tekst, clipart, Graphics, tekenfilm&#10;&#10;Automatisch gegenereerde beschrijving">
            <a:extLst>
              <a:ext uri="{FF2B5EF4-FFF2-40B4-BE49-F238E27FC236}">
                <a16:creationId xmlns:a16="http://schemas.microsoft.com/office/drawing/2014/main" id="{0F9B7DC9-A898-C533-62EE-7C2B60DEBE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32" y="401683"/>
            <a:ext cx="12109268" cy="6054634"/>
          </a:xfrm>
        </p:spPr>
      </p:pic>
    </p:spTree>
    <p:extLst>
      <p:ext uri="{BB962C8B-B14F-4D97-AF65-F5344CB8AC3E}">
        <p14:creationId xmlns:p14="http://schemas.microsoft.com/office/powerpoint/2010/main" val="1383120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D1F35-C993-44EA-A2BE-D6B98981A397}"/>
              </a:ext>
            </a:extLst>
          </p:cNvPr>
          <p:cNvSpPr>
            <a:spLocks noGrp="1"/>
          </p:cNvSpPr>
          <p:nvPr>
            <p:ph type="title"/>
          </p:nvPr>
        </p:nvSpPr>
        <p:spPr/>
        <p:txBody>
          <a:bodyPr/>
          <a:lstStyle/>
          <a:p>
            <a:r>
              <a:rPr lang="nl-NL"/>
              <a:t>Hoe gratis is gratis? Waar betaal je mee?</a:t>
            </a:r>
          </a:p>
        </p:txBody>
      </p:sp>
      <p:pic>
        <p:nvPicPr>
          <p:cNvPr id="6" name="Tijdelijke aanduiding voor inhoud 5">
            <a:extLst>
              <a:ext uri="{FF2B5EF4-FFF2-40B4-BE49-F238E27FC236}">
                <a16:creationId xmlns:a16="http://schemas.microsoft.com/office/drawing/2014/main" id="{478D86E6-00AD-6432-FBD0-54EB26DEEB1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34089" y="1825625"/>
            <a:ext cx="6523821" cy="4351338"/>
          </a:xfrm>
        </p:spPr>
      </p:pic>
      <p:pic>
        <p:nvPicPr>
          <p:cNvPr id="4" name="Afbeelding 3">
            <a:extLst>
              <a:ext uri="{FF2B5EF4-FFF2-40B4-BE49-F238E27FC236}">
                <a16:creationId xmlns:a16="http://schemas.microsoft.com/office/drawing/2014/main" id="{20827286-FBE3-404A-BBEC-B0D612F9A283}"/>
              </a:ext>
            </a:extLst>
          </p:cNvPr>
          <p:cNvPicPr>
            <a:picLocks noChangeAspect="1"/>
          </p:cNvPicPr>
          <p:nvPr/>
        </p:nvPicPr>
        <p:blipFill>
          <a:blip r:embed="rId5"/>
          <a:stretch>
            <a:fillRect/>
          </a:stretch>
        </p:blipFill>
        <p:spPr>
          <a:xfrm>
            <a:off x="9462558" y="6176963"/>
            <a:ext cx="2343150" cy="476250"/>
          </a:xfrm>
          <a:prstGeom prst="rect">
            <a:avLst/>
          </a:prstGeom>
        </p:spPr>
      </p:pic>
      <p:sp>
        <p:nvSpPr>
          <p:cNvPr id="7" name="Tekstvak 6">
            <a:extLst>
              <a:ext uri="{FF2B5EF4-FFF2-40B4-BE49-F238E27FC236}">
                <a16:creationId xmlns:a16="http://schemas.microsoft.com/office/drawing/2014/main" id="{902F6229-A3AC-AC2D-E50C-3942B7472ED3}"/>
              </a:ext>
            </a:extLst>
          </p:cNvPr>
          <p:cNvSpPr txBox="1"/>
          <p:nvPr/>
        </p:nvSpPr>
        <p:spPr>
          <a:xfrm>
            <a:off x="2834089" y="6176963"/>
            <a:ext cx="6523821" cy="230832"/>
          </a:xfrm>
          <a:prstGeom prst="rect">
            <a:avLst/>
          </a:prstGeom>
          <a:noFill/>
        </p:spPr>
        <p:txBody>
          <a:bodyPr wrap="square" rtlCol="0">
            <a:spAutoFit/>
          </a:bodyPr>
          <a:lstStyle/>
          <a:p>
            <a:r>
              <a:rPr lang="nl-NL" sz="900">
                <a:hlinkClick r:id="rId4" tooltip="https://www.flickr.com/photos/140988606@N08/30536546700"/>
              </a:rPr>
              <a:t>Deze foto</a:t>
            </a:r>
            <a:r>
              <a:rPr lang="nl-NL" sz="900"/>
              <a:t> van Onbekende auteur is gelicentieerd onder </a:t>
            </a:r>
            <a:r>
              <a:rPr lang="nl-NL" sz="900">
                <a:hlinkClick r:id="rId6" tooltip="https://creativecommons.org/licenses/by-sa/3.0/"/>
              </a:rPr>
              <a:t>CC BY-SA</a:t>
            </a:r>
            <a:endParaRPr lang="nl-NL" sz="900"/>
          </a:p>
        </p:txBody>
      </p:sp>
    </p:spTree>
    <p:extLst>
      <p:ext uri="{BB962C8B-B14F-4D97-AF65-F5344CB8AC3E}">
        <p14:creationId xmlns:p14="http://schemas.microsoft.com/office/powerpoint/2010/main" val="3805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D1F35-C993-44EA-A2BE-D6B98981A397}"/>
              </a:ext>
            </a:extLst>
          </p:cNvPr>
          <p:cNvSpPr>
            <a:spLocks noGrp="1"/>
          </p:cNvSpPr>
          <p:nvPr>
            <p:ph type="title"/>
          </p:nvPr>
        </p:nvSpPr>
        <p:spPr/>
        <p:txBody>
          <a:bodyPr/>
          <a:lstStyle/>
          <a:p>
            <a:r>
              <a:rPr lang="nl-NL"/>
              <a:t>Hoe gratis is gratis? Waar betaal je mee?</a:t>
            </a:r>
          </a:p>
        </p:txBody>
      </p:sp>
      <p:pic>
        <p:nvPicPr>
          <p:cNvPr id="4" name="Afbeelding 3">
            <a:extLst>
              <a:ext uri="{FF2B5EF4-FFF2-40B4-BE49-F238E27FC236}">
                <a16:creationId xmlns:a16="http://schemas.microsoft.com/office/drawing/2014/main" id="{20827286-FBE3-404A-BBEC-B0D612F9A283}"/>
              </a:ext>
            </a:extLst>
          </p:cNvPr>
          <p:cNvPicPr>
            <a:picLocks noChangeAspect="1"/>
          </p:cNvPicPr>
          <p:nvPr/>
        </p:nvPicPr>
        <p:blipFill>
          <a:blip r:embed="rId4"/>
          <a:stretch>
            <a:fillRect/>
          </a:stretch>
        </p:blipFill>
        <p:spPr>
          <a:xfrm>
            <a:off x="9462558" y="6176963"/>
            <a:ext cx="2343150" cy="476250"/>
          </a:xfrm>
          <a:prstGeom prst="rect">
            <a:avLst/>
          </a:prstGeom>
        </p:spPr>
      </p:pic>
      <p:pic>
        <p:nvPicPr>
          <p:cNvPr id="8" name="Onlinemedia 7">
            <a:hlinkClick r:id="" action="ppaction://media"/>
            <a:extLst>
              <a:ext uri="{FF2B5EF4-FFF2-40B4-BE49-F238E27FC236}">
                <a16:creationId xmlns:a16="http://schemas.microsoft.com/office/drawing/2014/main" id="{72D06D75-CB83-8EB6-39BF-ACA8BA6329A7}"/>
              </a:ext>
            </a:extLst>
          </p:cNvPr>
          <p:cNvPicPr>
            <a:picLocks noGrp="1" noRot="1" noChangeAspect="1"/>
          </p:cNvPicPr>
          <p:nvPr>
            <p:ph idx="1"/>
            <a:videoFile r:link="rId1"/>
          </p:nvPr>
        </p:nvPicPr>
        <p:blipFill>
          <a:blip r:embed="rId5"/>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131828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D1F35-C993-44EA-A2BE-D6B98981A397}"/>
              </a:ext>
            </a:extLst>
          </p:cNvPr>
          <p:cNvSpPr>
            <a:spLocks noGrp="1"/>
          </p:cNvSpPr>
          <p:nvPr>
            <p:ph type="title"/>
          </p:nvPr>
        </p:nvSpPr>
        <p:spPr/>
        <p:txBody>
          <a:bodyPr/>
          <a:lstStyle/>
          <a:p>
            <a:r>
              <a:rPr lang="nl-NL"/>
              <a:t>Hoe gratis is gratis? Waar betaal je mee?</a:t>
            </a:r>
          </a:p>
        </p:txBody>
      </p:sp>
      <p:sp>
        <p:nvSpPr>
          <p:cNvPr id="3" name="Tijdelijke aanduiding voor inhoud 2">
            <a:extLst>
              <a:ext uri="{FF2B5EF4-FFF2-40B4-BE49-F238E27FC236}">
                <a16:creationId xmlns:a16="http://schemas.microsoft.com/office/drawing/2014/main" id="{3B5B3A0B-0A9E-474A-A5E7-83056959F03E}"/>
              </a:ext>
            </a:extLst>
          </p:cNvPr>
          <p:cNvSpPr>
            <a:spLocks noGrp="1"/>
          </p:cNvSpPr>
          <p:nvPr>
            <p:ph idx="1"/>
          </p:nvPr>
        </p:nvSpPr>
        <p:spPr/>
        <p:txBody>
          <a:bodyPr>
            <a:normAutofit/>
          </a:bodyPr>
          <a:lstStyle/>
          <a:p>
            <a:r>
              <a:rPr lang="nl-NL" sz="1700" dirty="0"/>
              <a:t>Met je gegevens. Bedrijven vinden het heel interessant om te zien waar je bent, hoelang je daar bent, wat je zoekt op Google, naar welke filmpjes je kijkt op </a:t>
            </a:r>
            <a:r>
              <a:rPr lang="nl-NL" sz="1700" dirty="0" err="1"/>
              <a:t>TikTok</a:t>
            </a:r>
            <a:r>
              <a:rPr lang="nl-NL" sz="1700" dirty="0"/>
              <a:t> en YouTube, wat je koopt in de webwinkel van H&amp;M, om te zien welke reclames je klikt.</a:t>
            </a:r>
          </a:p>
          <a:p>
            <a:r>
              <a:rPr lang="nl-NL" sz="1700" dirty="0"/>
              <a:t>Hoe weten ze dat? Door cookies.</a:t>
            </a:r>
          </a:p>
          <a:p>
            <a:r>
              <a:rPr lang="nl-NL" sz="1700" dirty="0"/>
              <a:t>Dat is voor jou ook handig, want dan hoef je niet steeds bij een webwinkel je naam  en je adres in te vullen. Of steeds bij YouTube in te vullen wat je interessant vindt. Maar voor de webwinkel is het ook handig. Zij weten dat je bijvoorbeeld van </a:t>
            </a:r>
            <a:r>
              <a:rPr lang="nl-NL" sz="1700" dirty="0" err="1"/>
              <a:t>baggy</a:t>
            </a:r>
            <a:r>
              <a:rPr lang="nl-NL" sz="1700" dirty="0"/>
              <a:t> spijkerbroek houdt, of van Nike sneakers. Dus dat laten zij jou steeds zien.</a:t>
            </a:r>
          </a:p>
        </p:txBody>
      </p:sp>
      <p:pic>
        <p:nvPicPr>
          <p:cNvPr id="4" name="Afbeelding 3">
            <a:extLst>
              <a:ext uri="{FF2B5EF4-FFF2-40B4-BE49-F238E27FC236}">
                <a16:creationId xmlns:a16="http://schemas.microsoft.com/office/drawing/2014/main" id="{20827286-FBE3-404A-BBEC-B0D612F9A283}"/>
              </a:ext>
            </a:extLst>
          </p:cNvPr>
          <p:cNvPicPr>
            <a:picLocks noChangeAspect="1"/>
          </p:cNvPicPr>
          <p:nvPr/>
        </p:nvPicPr>
        <p:blipFill>
          <a:blip r:embed="rId3"/>
          <a:stretch>
            <a:fillRect/>
          </a:stretch>
        </p:blipFill>
        <p:spPr>
          <a:xfrm>
            <a:off x="9462558" y="6176963"/>
            <a:ext cx="2343150" cy="476250"/>
          </a:xfrm>
          <a:prstGeom prst="rect">
            <a:avLst/>
          </a:prstGeom>
        </p:spPr>
      </p:pic>
    </p:spTree>
    <p:extLst>
      <p:ext uri="{BB962C8B-B14F-4D97-AF65-F5344CB8AC3E}">
        <p14:creationId xmlns:p14="http://schemas.microsoft.com/office/powerpoint/2010/main" val="4059684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4E719CD-0297-D29C-0A6A-3C05D05DBAC6}"/>
              </a:ext>
            </a:extLst>
          </p:cNvPr>
          <p:cNvPicPr>
            <a:picLocks noChangeAspect="1"/>
          </p:cNvPicPr>
          <p:nvPr/>
        </p:nvPicPr>
        <p:blipFill>
          <a:blip r:embed="rId3"/>
          <a:stretch>
            <a:fillRect/>
          </a:stretch>
        </p:blipFill>
        <p:spPr>
          <a:xfrm>
            <a:off x="2647089" y="512134"/>
            <a:ext cx="2505075" cy="4467225"/>
          </a:xfrm>
          <a:prstGeom prst="rect">
            <a:avLst/>
          </a:prstGeom>
        </p:spPr>
      </p:pic>
      <p:pic>
        <p:nvPicPr>
          <p:cNvPr id="2" name="Afbeelding 1">
            <a:extLst>
              <a:ext uri="{FF2B5EF4-FFF2-40B4-BE49-F238E27FC236}">
                <a16:creationId xmlns:a16="http://schemas.microsoft.com/office/drawing/2014/main" id="{C39B270C-0C69-402D-8E34-10BF11C8CE84}"/>
              </a:ext>
            </a:extLst>
          </p:cNvPr>
          <p:cNvPicPr>
            <a:picLocks noChangeAspect="1"/>
          </p:cNvPicPr>
          <p:nvPr/>
        </p:nvPicPr>
        <p:blipFill>
          <a:blip r:embed="rId4"/>
          <a:stretch>
            <a:fillRect/>
          </a:stretch>
        </p:blipFill>
        <p:spPr>
          <a:xfrm>
            <a:off x="4380862" y="2885013"/>
            <a:ext cx="719390" cy="396274"/>
          </a:xfrm>
          <a:prstGeom prst="rect">
            <a:avLst/>
          </a:prstGeom>
        </p:spPr>
      </p:pic>
      <p:pic>
        <p:nvPicPr>
          <p:cNvPr id="18" name="Afbeelding 17">
            <a:extLst>
              <a:ext uri="{FF2B5EF4-FFF2-40B4-BE49-F238E27FC236}">
                <a16:creationId xmlns:a16="http://schemas.microsoft.com/office/drawing/2014/main" id="{D89FB987-C863-E2AA-4874-7B6BB644B02F}"/>
              </a:ext>
            </a:extLst>
          </p:cNvPr>
          <p:cNvPicPr>
            <a:picLocks noChangeAspect="1"/>
          </p:cNvPicPr>
          <p:nvPr/>
        </p:nvPicPr>
        <p:blipFill>
          <a:blip r:embed="rId5"/>
          <a:stretch>
            <a:fillRect/>
          </a:stretch>
        </p:blipFill>
        <p:spPr>
          <a:xfrm>
            <a:off x="5268146" y="512134"/>
            <a:ext cx="2505075" cy="4467225"/>
          </a:xfrm>
          <a:prstGeom prst="rect">
            <a:avLst/>
          </a:prstGeom>
        </p:spPr>
      </p:pic>
      <p:pic>
        <p:nvPicPr>
          <p:cNvPr id="3" name="Afbeelding 2">
            <a:extLst>
              <a:ext uri="{FF2B5EF4-FFF2-40B4-BE49-F238E27FC236}">
                <a16:creationId xmlns:a16="http://schemas.microsoft.com/office/drawing/2014/main" id="{A17C4F1A-D9E3-49B7-9743-0FF102D4F110}"/>
              </a:ext>
            </a:extLst>
          </p:cNvPr>
          <p:cNvPicPr>
            <a:picLocks noChangeAspect="1"/>
          </p:cNvPicPr>
          <p:nvPr/>
        </p:nvPicPr>
        <p:blipFill>
          <a:blip r:embed="rId4"/>
          <a:stretch>
            <a:fillRect/>
          </a:stretch>
        </p:blipFill>
        <p:spPr>
          <a:xfrm>
            <a:off x="4372860" y="4393619"/>
            <a:ext cx="719390" cy="396274"/>
          </a:xfrm>
          <a:prstGeom prst="rect">
            <a:avLst/>
          </a:prstGeom>
        </p:spPr>
      </p:pic>
      <p:pic>
        <p:nvPicPr>
          <p:cNvPr id="7" name="Afbeelding 6">
            <a:extLst>
              <a:ext uri="{FF2B5EF4-FFF2-40B4-BE49-F238E27FC236}">
                <a16:creationId xmlns:a16="http://schemas.microsoft.com/office/drawing/2014/main" id="{4D3A7B03-8F1D-4821-85D1-2601C801B530}"/>
              </a:ext>
            </a:extLst>
          </p:cNvPr>
          <p:cNvPicPr>
            <a:picLocks noChangeAspect="1"/>
          </p:cNvPicPr>
          <p:nvPr/>
        </p:nvPicPr>
        <p:blipFill>
          <a:blip r:embed="rId4"/>
          <a:stretch>
            <a:fillRect/>
          </a:stretch>
        </p:blipFill>
        <p:spPr>
          <a:xfrm>
            <a:off x="6803976" y="1097263"/>
            <a:ext cx="719390" cy="396274"/>
          </a:xfrm>
          <a:prstGeom prst="rect">
            <a:avLst/>
          </a:prstGeom>
        </p:spPr>
      </p:pic>
      <p:pic>
        <p:nvPicPr>
          <p:cNvPr id="12" name="Afbeelding 11">
            <a:extLst>
              <a:ext uri="{FF2B5EF4-FFF2-40B4-BE49-F238E27FC236}">
                <a16:creationId xmlns:a16="http://schemas.microsoft.com/office/drawing/2014/main" id="{C5D68F1D-7B35-065C-E020-06B8AEAFC51C}"/>
              </a:ext>
            </a:extLst>
          </p:cNvPr>
          <p:cNvPicPr>
            <a:picLocks noChangeAspect="1"/>
          </p:cNvPicPr>
          <p:nvPr/>
        </p:nvPicPr>
        <p:blipFill>
          <a:blip r:embed="rId6"/>
          <a:stretch>
            <a:fillRect/>
          </a:stretch>
        </p:blipFill>
        <p:spPr>
          <a:xfrm>
            <a:off x="127682" y="495975"/>
            <a:ext cx="2486025" cy="4429125"/>
          </a:xfrm>
          <a:prstGeom prst="rect">
            <a:avLst/>
          </a:prstGeom>
        </p:spPr>
      </p:pic>
      <p:pic>
        <p:nvPicPr>
          <p:cNvPr id="8" name="Afbeelding 7">
            <a:extLst>
              <a:ext uri="{FF2B5EF4-FFF2-40B4-BE49-F238E27FC236}">
                <a16:creationId xmlns:a16="http://schemas.microsoft.com/office/drawing/2014/main" id="{E71EBD11-7782-4637-B0BE-08627751AF09}"/>
              </a:ext>
            </a:extLst>
          </p:cNvPr>
          <p:cNvPicPr>
            <a:picLocks noChangeAspect="1"/>
          </p:cNvPicPr>
          <p:nvPr/>
        </p:nvPicPr>
        <p:blipFill>
          <a:blip r:embed="rId4"/>
          <a:stretch>
            <a:fillRect/>
          </a:stretch>
        </p:blipFill>
        <p:spPr>
          <a:xfrm>
            <a:off x="1209460" y="3460044"/>
            <a:ext cx="719390" cy="396274"/>
          </a:xfrm>
          <a:prstGeom prst="rect">
            <a:avLst/>
          </a:prstGeom>
        </p:spPr>
      </p:pic>
      <p:sp>
        <p:nvSpPr>
          <p:cNvPr id="9" name="Tekstvak 8">
            <a:extLst>
              <a:ext uri="{FF2B5EF4-FFF2-40B4-BE49-F238E27FC236}">
                <a16:creationId xmlns:a16="http://schemas.microsoft.com/office/drawing/2014/main" id="{06EF4466-EE75-43D0-BFF4-A652CBF7BC5D}"/>
              </a:ext>
            </a:extLst>
          </p:cNvPr>
          <p:cNvSpPr txBox="1"/>
          <p:nvPr/>
        </p:nvSpPr>
        <p:spPr>
          <a:xfrm>
            <a:off x="7773221" y="609600"/>
            <a:ext cx="4224815" cy="6186309"/>
          </a:xfrm>
          <a:prstGeom prst="rect">
            <a:avLst/>
          </a:prstGeom>
          <a:noFill/>
        </p:spPr>
        <p:txBody>
          <a:bodyPr wrap="square" rtlCol="0">
            <a:spAutoFit/>
          </a:bodyPr>
          <a:lstStyle/>
          <a:p>
            <a:r>
              <a:rPr lang="en-GB" b="1" dirty="0"/>
              <a:t>Cookies </a:t>
            </a:r>
            <a:r>
              <a:rPr lang="en-GB" b="1" dirty="0" err="1"/>
              <a:t>wissen</a:t>
            </a:r>
            <a:r>
              <a:rPr lang="en-GB" b="1" dirty="0"/>
              <a:t> in Chrome</a:t>
            </a:r>
            <a:endParaRPr lang="nl-NL" dirty="0"/>
          </a:p>
          <a:p>
            <a:pPr lvl="0"/>
            <a:r>
              <a:rPr lang="nl-NL" dirty="0"/>
              <a:t>* Open Chrome</a:t>
            </a:r>
          </a:p>
          <a:p>
            <a:pPr lvl="0"/>
            <a:r>
              <a:rPr lang="nl-NL" dirty="0"/>
              <a:t>* Tik rechts van de adresbalk op de drie puntjes. Ga naar ‘Instellingen’;</a:t>
            </a:r>
          </a:p>
          <a:p>
            <a:pPr lvl="0"/>
            <a:r>
              <a:rPr lang="nl-NL" dirty="0"/>
              <a:t>* Kies ‘Privacy’;</a:t>
            </a:r>
          </a:p>
          <a:p>
            <a:pPr lvl="0"/>
            <a:r>
              <a:rPr lang="nl-NL" dirty="0"/>
              <a:t>* Tik op ‘Browsegegevens wissen’ en ga naar: ‘Geavanceerd’;</a:t>
            </a:r>
          </a:p>
          <a:p>
            <a:pPr lvl="0"/>
            <a:r>
              <a:rPr lang="nl-NL" dirty="0"/>
              <a:t>* Zet een vinkje bij ‘Cookies en sitegegevens’ </a:t>
            </a:r>
          </a:p>
          <a:p>
            <a:pPr lvl="0"/>
            <a:r>
              <a:rPr lang="nl-NL" dirty="0"/>
              <a:t>* Kies de periode die je wilt wissen (als je dus echt even “schoon” wil zijn, moet je “alles” aanklikken. Dan klik je op ‘Gegevens wissen’ </a:t>
            </a:r>
          </a:p>
          <a:p>
            <a:r>
              <a:rPr lang="nl-NL" b="1" dirty="0"/>
              <a:t>Cookies wissen op je Samsung telefoon</a:t>
            </a:r>
            <a:endParaRPr lang="nl-NL" dirty="0"/>
          </a:p>
          <a:p>
            <a:pPr lvl="0"/>
            <a:r>
              <a:rPr lang="nl-NL" dirty="0"/>
              <a:t>*Open de Internet-app op je Samsung-smartphone;</a:t>
            </a:r>
          </a:p>
          <a:p>
            <a:pPr lvl="0"/>
            <a:r>
              <a:rPr lang="nl-NL" dirty="0"/>
              <a:t>*Tik op het menu-icoon rechtsonder;</a:t>
            </a:r>
          </a:p>
          <a:p>
            <a:pPr lvl="0"/>
            <a:r>
              <a:rPr lang="nl-NL" dirty="0"/>
              <a:t>*Kies ‘Instellingen’ en ga naar ‘Privacy en beveiliging’;</a:t>
            </a:r>
          </a:p>
          <a:p>
            <a:pPr lvl="0"/>
            <a:r>
              <a:rPr lang="nl-NL" dirty="0"/>
              <a:t>*Klik op ‘Zoekgegevens verwijderen’ en vink ‘Cookies en sitegegevens aan’;</a:t>
            </a:r>
          </a:p>
          <a:p>
            <a:pPr lvl="0"/>
            <a:r>
              <a:rPr lang="nl-NL" dirty="0"/>
              <a:t>*Tik op ‘Verwijderen’ </a:t>
            </a:r>
          </a:p>
        </p:txBody>
      </p:sp>
      <p:pic>
        <p:nvPicPr>
          <p:cNvPr id="11" name="Afbeelding 10">
            <a:extLst>
              <a:ext uri="{FF2B5EF4-FFF2-40B4-BE49-F238E27FC236}">
                <a16:creationId xmlns:a16="http://schemas.microsoft.com/office/drawing/2014/main" id="{2F01663B-C4BC-4532-88B4-282342B23127}"/>
              </a:ext>
            </a:extLst>
          </p:cNvPr>
          <p:cNvPicPr>
            <a:picLocks noChangeAspect="1"/>
          </p:cNvPicPr>
          <p:nvPr/>
        </p:nvPicPr>
        <p:blipFill>
          <a:blip r:embed="rId7"/>
          <a:stretch>
            <a:fillRect/>
          </a:stretch>
        </p:blipFill>
        <p:spPr>
          <a:xfrm>
            <a:off x="530805" y="6123900"/>
            <a:ext cx="2343150" cy="476250"/>
          </a:xfrm>
          <a:prstGeom prst="rect">
            <a:avLst/>
          </a:prstGeom>
        </p:spPr>
      </p:pic>
    </p:spTree>
    <p:extLst>
      <p:ext uri="{BB962C8B-B14F-4D97-AF65-F5344CB8AC3E}">
        <p14:creationId xmlns:p14="http://schemas.microsoft.com/office/powerpoint/2010/main" val="3312941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media 4">
            <a:hlinkClick r:id="" action="ppaction://media"/>
            <a:extLst>
              <a:ext uri="{FF2B5EF4-FFF2-40B4-BE49-F238E27FC236}">
                <a16:creationId xmlns:a16="http://schemas.microsoft.com/office/drawing/2014/main" id="{FB64B0A5-8B7F-7517-E34B-F63016D9DF89}"/>
              </a:ext>
            </a:extLst>
          </p:cNvPr>
          <p:cNvPicPr>
            <a:picLocks noGrp="1" noRot="1" noChangeAspect="1"/>
          </p:cNvPicPr>
          <p:nvPr>
            <p:ph idx="1"/>
            <a:videoFile r:link="rId1"/>
          </p:nvPr>
        </p:nvPicPr>
        <p:blipFill>
          <a:blip r:embed="rId4"/>
          <a:stretch>
            <a:fillRect/>
          </a:stretch>
        </p:blipFill>
        <p:spPr>
          <a:xfrm>
            <a:off x="5176838" y="892175"/>
            <a:ext cx="6832600" cy="3832225"/>
          </a:xfrm>
          <a:prstGeom prst="rect">
            <a:avLst/>
          </a:prstGeom>
        </p:spPr>
      </p:pic>
      <p:pic>
        <p:nvPicPr>
          <p:cNvPr id="4" name="Afbeelding 3">
            <a:extLst>
              <a:ext uri="{FF2B5EF4-FFF2-40B4-BE49-F238E27FC236}">
                <a16:creationId xmlns:a16="http://schemas.microsoft.com/office/drawing/2014/main" id="{20827286-FBE3-404A-BBEC-B0D612F9A283}"/>
              </a:ext>
            </a:extLst>
          </p:cNvPr>
          <p:cNvPicPr>
            <a:picLocks noChangeAspect="1"/>
          </p:cNvPicPr>
          <p:nvPr/>
        </p:nvPicPr>
        <p:blipFill>
          <a:blip r:embed="rId5"/>
          <a:stretch>
            <a:fillRect/>
          </a:stretch>
        </p:blipFill>
        <p:spPr>
          <a:xfrm>
            <a:off x="8042974" y="5870886"/>
            <a:ext cx="2630307" cy="516406"/>
          </a:xfrm>
          <a:prstGeom prst="rect">
            <a:avLst/>
          </a:prstGeom>
        </p:spPr>
      </p:pic>
      <p:sp>
        <p:nvSpPr>
          <p:cNvPr id="2" name="Titel 1">
            <a:extLst>
              <a:ext uri="{FF2B5EF4-FFF2-40B4-BE49-F238E27FC236}">
                <a16:creationId xmlns:a16="http://schemas.microsoft.com/office/drawing/2014/main" id="{C6AD1F35-C993-44EA-A2BE-D6B98981A397}"/>
              </a:ext>
            </a:extLst>
          </p:cNvPr>
          <p:cNvSpPr>
            <a:spLocks noGrp="1"/>
          </p:cNvSpPr>
          <p:nvPr>
            <p:ph type="title"/>
          </p:nvPr>
        </p:nvSpPr>
        <p:spPr>
          <a:xfrm>
            <a:off x="838200" y="557189"/>
            <a:ext cx="3966463" cy="5571900"/>
          </a:xfrm>
        </p:spPr>
        <p:txBody>
          <a:bodyPr vert="horz" lIns="91440" tIns="45720" rIns="91440" bIns="45720" rtlCol="0" anchor="ctr">
            <a:normAutofit/>
          </a:bodyPr>
          <a:lstStyle/>
          <a:p>
            <a:r>
              <a:rPr lang="en-US" sz="5200" kern="1200" dirty="0">
                <a:solidFill>
                  <a:schemeClr val="tx1"/>
                </a:solidFill>
                <a:latin typeface="+mj-lt"/>
                <a:ea typeface="+mj-ea"/>
                <a:cs typeface="+mj-cs"/>
              </a:rPr>
              <a:t>Denk </a:t>
            </a:r>
            <a:r>
              <a:rPr lang="en-US" sz="5200" kern="1200" dirty="0" err="1">
                <a:solidFill>
                  <a:schemeClr val="tx1"/>
                </a:solidFill>
                <a:latin typeface="+mj-lt"/>
                <a:ea typeface="+mj-ea"/>
                <a:cs typeface="+mj-cs"/>
              </a:rPr>
              <a:t>na</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voor</a:t>
            </a:r>
            <a:r>
              <a:rPr lang="en-US" sz="5200" kern="1200" dirty="0">
                <a:solidFill>
                  <a:schemeClr val="tx1"/>
                </a:solidFill>
                <a:latin typeface="+mj-lt"/>
                <a:ea typeface="+mj-ea"/>
                <a:cs typeface="+mj-cs"/>
              </a:rPr>
              <a:t> je </a:t>
            </a:r>
            <a:r>
              <a:rPr lang="en-US" sz="5200" kern="1200" dirty="0" err="1">
                <a:solidFill>
                  <a:schemeClr val="tx1"/>
                </a:solidFill>
                <a:latin typeface="+mj-lt"/>
                <a:ea typeface="+mj-ea"/>
                <a:cs typeface="+mj-cs"/>
              </a:rPr>
              <a:t>deelt</a:t>
            </a:r>
            <a:endParaRPr lang="en-US" sz="5200" kern="1200" dirty="0">
              <a:solidFill>
                <a:schemeClr val="tx1"/>
              </a:solidFill>
              <a:latin typeface="+mj-lt"/>
              <a:ea typeface="+mj-ea"/>
              <a:cs typeface="+mj-cs"/>
            </a:endParaRPr>
          </a:p>
        </p:txBody>
      </p:sp>
    </p:spTree>
    <p:extLst>
      <p:ext uri="{BB962C8B-B14F-4D97-AF65-F5344CB8AC3E}">
        <p14:creationId xmlns:p14="http://schemas.microsoft.com/office/powerpoint/2010/main" val="161844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dirty="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4" name="Afbeelding 3" descr="Afbeelding met tafel, binnen, kop, person&#10;&#10;Automatisch gegenereerde beschrijving">
            <a:extLst>
              <a:ext uri="{FF2B5EF4-FFF2-40B4-BE49-F238E27FC236}">
                <a16:creationId xmlns:a16="http://schemas.microsoft.com/office/drawing/2014/main" id="{E2E17005-2C15-E653-2BAB-095ACA838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92" y="1339966"/>
            <a:ext cx="7154449" cy="4769633"/>
          </a:xfrm>
          <a:prstGeom prst="rect">
            <a:avLst/>
          </a:prstGeom>
        </p:spPr>
      </p:pic>
    </p:spTree>
    <p:extLst>
      <p:ext uri="{BB962C8B-B14F-4D97-AF65-F5344CB8AC3E}">
        <p14:creationId xmlns:p14="http://schemas.microsoft.com/office/powerpoint/2010/main" val="209196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18" name="Afbeelding 17" descr="Afbeelding met persoon, buiten, jongen, menigte&#10;&#10;Automatisch gegenereerde beschrijving">
            <a:extLst>
              <a:ext uri="{FF2B5EF4-FFF2-40B4-BE49-F238E27FC236}">
                <a16:creationId xmlns:a16="http://schemas.microsoft.com/office/drawing/2014/main" id="{BF47FB8D-EF75-466F-0C71-A1067B238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92" y="1336905"/>
            <a:ext cx="7427069" cy="4951378"/>
          </a:xfrm>
          <a:prstGeom prst="rect">
            <a:avLst/>
          </a:prstGeom>
        </p:spPr>
      </p:pic>
    </p:spTree>
    <p:extLst>
      <p:ext uri="{BB962C8B-B14F-4D97-AF65-F5344CB8AC3E}">
        <p14:creationId xmlns:p14="http://schemas.microsoft.com/office/powerpoint/2010/main" val="126354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20" name="Afbeelding 19" descr="Afbeelding met persoon, venster&#10;&#10;Automatisch gegenereerde beschrijving">
            <a:extLst>
              <a:ext uri="{FF2B5EF4-FFF2-40B4-BE49-F238E27FC236}">
                <a16:creationId xmlns:a16="http://schemas.microsoft.com/office/drawing/2014/main" id="{3473B330-3E16-0EE5-DB9B-862472B62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92" y="1322172"/>
            <a:ext cx="7392086" cy="4928057"/>
          </a:xfrm>
          <a:prstGeom prst="rect">
            <a:avLst/>
          </a:prstGeom>
        </p:spPr>
      </p:pic>
    </p:spTree>
    <p:extLst>
      <p:ext uri="{BB962C8B-B14F-4D97-AF65-F5344CB8AC3E}">
        <p14:creationId xmlns:p14="http://schemas.microsoft.com/office/powerpoint/2010/main" val="82349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22" name="Afbeelding 21" descr="Afbeelding met persoon, auto, plaats&#10;&#10;Automatisch gegenereerde beschrijving">
            <a:extLst>
              <a:ext uri="{FF2B5EF4-FFF2-40B4-BE49-F238E27FC236}">
                <a16:creationId xmlns:a16="http://schemas.microsoft.com/office/drawing/2014/main" id="{F59F868E-E6A2-27AA-7F60-30B119893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93" y="1419607"/>
            <a:ext cx="7389998" cy="4926665"/>
          </a:xfrm>
          <a:prstGeom prst="rect">
            <a:avLst/>
          </a:prstGeom>
        </p:spPr>
      </p:pic>
    </p:spTree>
    <p:extLst>
      <p:ext uri="{BB962C8B-B14F-4D97-AF65-F5344CB8AC3E}">
        <p14:creationId xmlns:p14="http://schemas.microsoft.com/office/powerpoint/2010/main" val="41468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10" name="Afbeelding 9" descr="Afbeelding met buiten, persoon, strand&#10;&#10;Automatisch gegenereerde beschrijving">
            <a:extLst>
              <a:ext uri="{FF2B5EF4-FFF2-40B4-BE49-F238E27FC236}">
                <a16:creationId xmlns:a16="http://schemas.microsoft.com/office/drawing/2014/main" id="{970A3D94-02EC-4BE3-E702-EF99A56E2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865" y="1105452"/>
            <a:ext cx="3657486" cy="5478945"/>
          </a:xfrm>
          <a:prstGeom prst="rect">
            <a:avLst/>
          </a:prstGeom>
        </p:spPr>
      </p:pic>
    </p:spTree>
    <p:extLst>
      <p:ext uri="{BB962C8B-B14F-4D97-AF65-F5344CB8AC3E}">
        <p14:creationId xmlns:p14="http://schemas.microsoft.com/office/powerpoint/2010/main" val="2713025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a:latin typeface="+mj-lt"/>
                <a:ea typeface="+mj-ea"/>
                <a:cs typeface="+mj-cs"/>
              </a:rPr>
              <a:t>Social Media</a:t>
            </a:r>
          </a:p>
        </p:txBody>
      </p:sp>
      <p:pic>
        <p:nvPicPr>
          <p:cNvPr id="7" name="Afbeelding 6">
            <a:extLst>
              <a:ext uri="{FF2B5EF4-FFF2-40B4-BE49-F238E27FC236}">
                <a16:creationId xmlns:a16="http://schemas.microsoft.com/office/drawing/2014/main" id="{32EDF7E8-055B-D57A-D748-1AAB30FD8BED}"/>
              </a:ext>
            </a:extLst>
          </p:cNvPr>
          <p:cNvPicPr>
            <a:picLocks noChangeAspect="1"/>
          </p:cNvPicPr>
          <p:nvPr/>
        </p:nvPicPr>
        <p:blipFill>
          <a:blip r:embed="rId5"/>
          <a:stretch>
            <a:fillRect/>
          </a:stretch>
        </p:blipFill>
        <p:spPr>
          <a:xfrm>
            <a:off x="1881336" y="4507982"/>
            <a:ext cx="2338606" cy="1411537"/>
          </a:xfrm>
          <a:prstGeom prst="rect">
            <a:avLst/>
          </a:prstGeom>
        </p:spPr>
      </p:pic>
    </p:spTree>
    <p:extLst>
      <p:ext uri="{BB962C8B-B14F-4D97-AF65-F5344CB8AC3E}">
        <p14:creationId xmlns:p14="http://schemas.microsoft.com/office/powerpoint/2010/main" val="74828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36429" y="2278173"/>
            <a:ext cx="6467867" cy="3450613"/>
          </a:xfrm>
        </p:spPr>
        <p:txBody>
          <a:bodyPr anchor="ctr">
            <a:normAutofit/>
          </a:bodyPr>
          <a:lstStyle/>
          <a:p>
            <a:pPr marL="342900" lvl="0" indent="-342900">
              <a:buFont typeface="Arial" panose="020B0604020202020204" pitchFamily="34" charset="0"/>
              <a:buChar char="•"/>
              <a:tabLst>
                <a:tab pos="457200" algn="l"/>
              </a:tabLs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nl-NL" sz="1600" dirty="0">
                <a:latin typeface="Calibri" panose="020F0502020204030204" pitchFamily="34" charset="0"/>
                <a:ea typeface="Calibri" panose="020F0502020204030204" pitchFamily="34" charset="0"/>
                <a:cs typeface="Times New Roman" panose="02020603050405020304" pitchFamily="18" charset="0"/>
              </a:rPr>
              <a:t>Alles wat openbaar op het internet staat, kan voor heel andere dingen worden gebruikt.</a:t>
            </a:r>
          </a:p>
          <a:p>
            <a:pPr>
              <a:tabLst>
                <a:tab pos="457200" algn="l"/>
              </a:tabLst>
            </a:pPr>
            <a:r>
              <a:rPr lang="nl-NL" sz="1600" dirty="0">
                <a:latin typeface="Calibri" panose="020F0502020204030204" pitchFamily="34" charset="0"/>
                <a:ea typeface="Calibri" panose="020F0502020204030204" pitchFamily="34" charset="0"/>
                <a:cs typeface="Times New Roman" panose="02020603050405020304" pitchFamily="18" charset="0"/>
              </a:rPr>
              <a:t>Alles wat op het internet staat, blijft daar eigenlijk voor altijd: ook als jij het weghaalt.  Want misschien heeft iemand anders het gekopieerd en weer online gezet of met anderen gedeeld. </a:t>
            </a:r>
          </a:p>
          <a:p>
            <a:pPr>
              <a:tabLst>
                <a:tab pos="457200" algn="l"/>
              </a:tabLst>
            </a:pPr>
            <a:r>
              <a:rPr lang="nl-NL" sz="1600" dirty="0">
                <a:latin typeface="Calibri" panose="020F0502020204030204" pitchFamily="34" charset="0"/>
                <a:ea typeface="Calibri" panose="020F0502020204030204" pitchFamily="34" charset="0"/>
                <a:cs typeface="Times New Roman" panose="02020603050405020304" pitchFamily="18" charset="0"/>
              </a:rPr>
              <a:t>Ook alles wat je privé deelt; online of via je profiel kan altijd worden gedeeld of gekopieerd en zo worden verspreid.</a:t>
            </a:r>
          </a:p>
          <a:p>
            <a:r>
              <a:rPr lang="nl-NL" sz="1600" dirty="0">
                <a:latin typeface="Calibri" panose="020F0502020204030204" pitchFamily="34" charset="0"/>
                <a:ea typeface="Calibri" panose="020F0502020204030204" pitchFamily="34" charset="0"/>
                <a:cs typeface="Times New Roman" panose="02020603050405020304" pitchFamily="18" charset="0"/>
              </a:rPr>
              <a:t>En misschien wel heel anders, maar toch ook echt waar: </a:t>
            </a:r>
          </a:p>
          <a:p>
            <a:pPr>
              <a:tabLst>
                <a:tab pos="457200" algn="l"/>
              </a:tabLst>
            </a:pPr>
            <a:r>
              <a:rPr lang="nl-NL" sz="1600" dirty="0">
                <a:latin typeface="Calibri" panose="020F0502020204030204" pitchFamily="34" charset="0"/>
                <a:ea typeface="Calibri" panose="020F0502020204030204" pitchFamily="34" charset="0"/>
                <a:cs typeface="Times New Roman" panose="02020603050405020304" pitchFamily="18" charset="0"/>
              </a:rPr>
              <a:t>Als jij op je </a:t>
            </a:r>
            <a:r>
              <a:rPr lang="nl-NL" sz="1600" dirty="0" err="1">
                <a:latin typeface="Calibri" panose="020F0502020204030204" pitchFamily="34" charset="0"/>
                <a:ea typeface="Calibri" panose="020F0502020204030204" pitchFamily="34" charset="0"/>
                <a:cs typeface="Times New Roman" panose="02020603050405020304" pitchFamily="18" charset="0"/>
              </a:rPr>
              <a:t>socials</a:t>
            </a:r>
            <a:r>
              <a:rPr lang="nl-NL" sz="1600" dirty="0">
                <a:latin typeface="Calibri" panose="020F0502020204030204" pitchFamily="34" charset="0"/>
                <a:ea typeface="Calibri" panose="020F0502020204030204" pitchFamily="34" charset="0"/>
                <a:cs typeface="Times New Roman" panose="02020603050405020304" pitchFamily="18" charset="0"/>
              </a:rPr>
              <a:t> zet dat je op vakantie bent, kan een inbreker dat ook zien. </a:t>
            </a:r>
          </a:p>
          <a:p>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700" dirty="0"/>
          </a:p>
        </p:txBody>
      </p:sp>
      <p:sp>
        <p:nvSpPr>
          <p:cNvPr id="8" name="Rectangle 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38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63B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541BF59F-ECB1-4D45-9703-1DA7FBA24CF3}"/>
              </a:ext>
            </a:extLst>
          </p:cNvPr>
          <p:cNvPicPr>
            <a:picLocks noChangeAspect="1"/>
          </p:cNvPicPr>
          <p:nvPr/>
        </p:nvPicPr>
        <p:blipFill>
          <a:blip r:embed="rId3"/>
          <a:stretch>
            <a:fillRect/>
          </a:stretch>
        </p:blipFill>
        <p:spPr>
          <a:xfrm>
            <a:off x="9254442" y="3280414"/>
            <a:ext cx="1462088" cy="297172"/>
          </a:xfrm>
          <a:prstGeom prst="rect">
            <a:avLst/>
          </a:prstGeom>
        </p:spPr>
      </p:pic>
    </p:spTree>
    <p:extLst>
      <p:ext uri="{BB962C8B-B14F-4D97-AF65-F5344CB8AC3E}">
        <p14:creationId xmlns:p14="http://schemas.microsoft.com/office/powerpoint/2010/main" val="404822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36428" y="627564"/>
            <a:ext cx="7474172" cy="1325563"/>
          </a:xfrm>
        </p:spPr>
        <p:txBody>
          <a:bodyPr>
            <a:normAutofit/>
          </a:bodyPr>
          <a:lstStyle/>
          <a:p>
            <a:r>
              <a:rPr lang="nl-NL"/>
              <a:t>Dus…..</a:t>
            </a:r>
          </a:p>
        </p:txBody>
      </p:sp>
      <p:sp>
        <p:nvSpPr>
          <p:cNvPr id="3" name="Tijdelijke aanduiding voor inhoud 2"/>
          <p:cNvSpPr>
            <a:spLocks noGrp="1"/>
          </p:cNvSpPr>
          <p:nvPr>
            <p:ph idx="1"/>
          </p:nvPr>
        </p:nvSpPr>
        <p:spPr>
          <a:xfrm>
            <a:off x="1082677" y="2482480"/>
            <a:ext cx="8267063" cy="3450613"/>
          </a:xfrm>
        </p:spPr>
        <p:txBody>
          <a:bodyPr anchor="ctr">
            <a:normAutofit/>
          </a:bodyPr>
          <a:lstStyle/>
          <a:p>
            <a:pPr>
              <a:buFont typeface="Wingdings" panose="05000000000000000000" pitchFamily="2" charset="2"/>
              <a:buChar char="ü"/>
            </a:pPr>
            <a:r>
              <a:rPr lang="nl-NL" sz="2000" b="1" dirty="0"/>
              <a:t>Denk goed na voor je een foto of filmpje op online zet </a:t>
            </a:r>
            <a:br>
              <a:rPr lang="nl-NL" sz="1700" b="1" dirty="0"/>
            </a:br>
            <a:r>
              <a:rPr lang="nl-NL" sz="1700" dirty="0"/>
              <a:t>Wie mag het zien, zou jij het oké vinden als het werd doorgestuurd?</a:t>
            </a:r>
          </a:p>
          <a:p>
            <a:pPr>
              <a:buFont typeface="Wingdings" panose="05000000000000000000" pitchFamily="2" charset="2"/>
              <a:buChar char="ü"/>
            </a:pPr>
            <a:r>
              <a:rPr lang="nl-NL" sz="2000" b="1" dirty="0"/>
              <a:t>Zet niet zomaar foto’s of filmpjes van anderen online </a:t>
            </a:r>
            <a:br>
              <a:rPr lang="nl-NL" sz="1700" b="1" dirty="0"/>
            </a:br>
            <a:r>
              <a:rPr lang="nl-NL" sz="1700" dirty="0"/>
              <a:t>Vraag het eerst even. Vond iemand het goed, maar wil hij later zijn foto alsnog </a:t>
            </a:r>
            <a:br>
              <a:rPr lang="nl-NL" sz="1700" dirty="0"/>
            </a:br>
            <a:r>
              <a:rPr lang="nl-NL" sz="1700" dirty="0"/>
              <a:t>verwijderd hebben? Doe dat gewoon, zou je zelf ook fijn vinden.</a:t>
            </a:r>
          </a:p>
          <a:p>
            <a:pPr>
              <a:buFont typeface="Wingdings" panose="05000000000000000000" pitchFamily="2" charset="2"/>
              <a:buChar char="ü"/>
            </a:pPr>
            <a:r>
              <a:rPr lang="nl-NL" sz="2000" b="1" dirty="0"/>
              <a:t>Schrijf geen vervelende dingen over anderen</a:t>
            </a:r>
            <a:br>
              <a:rPr lang="nl-NL" sz="1700" b="1" dirty="0"/>
            </a:br>
            <a:r>
              <a:rPr lang="nl-NL" sz="1700" dirty="0"/>
              <a:t> Als je spijt krijgt is het al verspreid en heeft iedereen het gezien. </a:t>
            </a:r>
          </a:p>
          <a:p>
            <a:pPr>
              <a:buFont typeface="Wingdings" panose="05000000000000000000" pitchFamily="2" charset="2"/>
              <a:buChar char="ü"/>
            </a:pPr>
            <a:r>
              <a:rPr lang="nl-NL" sz="2000" b="1" dirty="0"/>
              <a:t>Zelf iets vervelends gekregen? Ga geen ruzie maken via de chat/berichten </a:t>
            </a:r>
            <a:r>
              <a:rPr lang="nl-NL" sz="2000" dirty="0"/>
              <a:t> P</a:t>
            </a:r>
            <a:r>
              <a:rPr lang="nl-NL" sz="1700" dirty="0"/>
              <a:t>raat het gewoon de volgende dag in het “echt” uit. Waar je het op school namelijk na een half uur vergeten bent, staat het op internet nog online. Voor alle vrienden te lezen, ie er met een beetje pech ook nog op gaan reageren.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38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63B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C5319CE2-FF02-4D42-BBFD-36B61F73B17A}"/>
              </a:ext>
            </a:extLst>
          </p:cNvPr>
          <p:cNvPicPr>
            <a:picLocks noChangeAspect="1"/>
          </p:cNvPicPr>
          <p:nvPr/>
        </p:nvPicPr>
        <p:blipFill>
          <a:blip r:embed="rId3"/>
          <a:stretch>
            <a:fillRect/>
          </a:stretch>
        </p:blipFill>
        <p:spPr>
          <a:xfrm>
            <a:off x="9254442" y="3280414"/>
            <a:ext cx="1462088" cy="297172"/>
          </a:xfrm>
          <a:prstGeom prst="rect">
            <a:avLst/>
          </a:prstGeom>
        </p:spPr>
      </p:pic>
    </p:spTree>
    <p:extLst>
      <p:ext uri="{BB962C8B-B14F-4D97-AF65-F5344CB8AC3E}">
        <p14:creationId xmlns:p14="http://schemas.microsoft.com/office/powerpoint/2010/main" val="4211666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Toch iets vervelends gebeurd?</a:t>
            </a:r>
          </a:p>
        </p:txBody>
      </p:sp>
      <p:sp>
        <p:nvSpPr>
          <p:cNvPr id="3" name="Tijdelijke aanduiding voor inhoud 2"/>
          <p:cNvSpPr>
            <a:spLocks noGrp="1"/>
          </p:cNvSpPr>
          <p:nvPr>
            <p:ph idx="1"/>
          </p:nvPr>
        </p:nvSpPr>
        <p:spPr/>
        <p:txBody>
          <a:bodyPr anchor="ctr">
            <a:normAutofit/>
          </a:bodyPr>
          <a:lstStyle/>
          <a:p>
            <a:endParaRPr lang="nl-NL" sz="1700" dirty="0"/>
          </a:p>
        </p:txBody>
      </p:sp>
      <p:sp>
        <p:nvSpPr>
          <p:cNvPr id="4" name="Tijdelijke aanduiding voor tekst 3">
            <a:extLst>
              <a:ext uri="{FF2B5EF4-FFF2-40B4-BE49-F238E27FC236}">
                <a16:creationId xmlns:a16="http://schemas.microsoft.com/office/drawing/2014/main" id="{928C01FC-927A-2235-D404-60C77EA568BD}"/>
              </a:ext>
            </a:extLst>
          </p:cNvPr>
          <p:cNvSpPr>
            <a:spLocks noGrp="1"/>
          </p:cNvSpPr>
          <p:nvPr>
            <p:ph type="body" sz="half" idx="2"/>
          </p:nvPr>
        </p:nvSpPr>
        <p:spPr/>
        <p:txBody>
          <a:bodyPr/>
          <a:lstStyle/>
          <a:p>
            <a:r>
              <a:rPr lang="nl-NL" sz="1600" dirty="0"/>
              <a:t>Praat erover. Met je ouders, of met de juf. </a:t>
            </a:r>
          </a:p>
          <a:p>
            <a:r>
              <a:rPr lang="nl-NL" sz="1600" dirty="0"/>
              <a:t>Denk niet dat je de enige bent met een probleem, heel veel kinderen maken wel eens iets vervelends mee.</a:t>
            </a:r>
          </a:p>
          <a:p>
            <a:r>
              <a:rPr lang="nl-NL" sz="1600" dirty="0"/>
              <a:t>Meer weten?: </a:t>
            </a:r>
            <a:r>
              <a:rPr lang="nl-NL" sz="1600" dirty="0">
                <a:hlinkClick r:id="rId3"/>
              </a:rPr>
              <a:t>www.meldknop.nl</a:t>
            </a:r>
            <a:r>
              <a:rPr lang="nl-NL" sz="1600" dirty="0"/>
              <a:t> , daar kun je over heel veel problemen die jongeren tegenkomen op internet info vinden over hoe je het op kunt lossen en welke organisaties jou kunnen helpen.</a:t>
            </a:r>
          </a:p>
          <a:p>
            <a:r>
              <a:rPr lang="nl-NL" sz="1600" dirty="0"/>
              <a:t>Hulp nodig? </a:t>
            </a:r>
            <a:r>
              <a:rPr lang="nl-NL" sz="1600" dirty="0">
                <a:hlinkClick r:id="rId4"/>
              </a:rPr>
              <a:t>Helpwanted</a:t>
            </a:r>
            <a:endParaRPr lang="nl-NL" sz="1600" dirty="0"/>
          </a:p>
          <a:p>
            <a:endParaRPr lang="nl-NL" dirty="0"/>
          </a:p>
        </p:txBody>
      </p:sp>
      <p:pic>
        <p:nvPicPr>
          <p:cNvPr id="7" name="Afbeelding 6" descr="Afbeelding met tekst, schermopname, Lettertype&#10;&#10;Automatisch gegenereerde beschrijving">
            <a:extLst>
              <a:ext uri="{FF2B5EF4-FFF2-40B4-BE49-F238E27FC236}">
                <a16:creationId xmlns:a16="http://schemas.microsoft.com/office/drawing/2014/main" id="{B622E88E-FC29-1825-2F68-B5E1F9018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219" y="1492324"/>
            <a:ext cx="7546624" cy="4330552"/>
          </a:xfrm>
          <a:prstGeom prst="rect">
            <a:avLst/>
          </a:prstGeom>
        </p:spPr>
      </p:pic>
    </p:spTree>
    <p:extLst>
      <p:ext uri="{BB962C8B-B14F-4D97-AF65-F5344CB8AC3E}">
        <p14:creationId xmlns:p14="http://schemas.microsoft.com/office/powerpoint/2010/main" val="14036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36428" y="627564"/>
            <a:ext cx="7474172" cy="1325563"/>
          </a:xfrm>
        </p:spPr>
        <p:txBody>
          <a:bodyPr>
            <a:normAutofit/>
          </a:bodyPr>
          <a:lstStyle/>
          <a:p>
            <a:r>
              <a:rPr lang="nl-NL"/>
              <a:t>Quizje doen?</a:t>
            </a:r>
          </a:p>
        </p:txBody>
      </p:sp>
      <p:sp>
        <p:nvSpPr>
          <p:cNvPr id="3" name="Tijdelijke aanduiding voor inhoud 2"/>
          <p:cNvSpPr>
            <a:spLocks noGrp="1"/>
          </p:cNvSpPr>
          <p:nvPr>
            <p:ph idx="1"/>
          </p:nvPr>
        </p:nvSpPr>
        <p:spPr>
          <a:xfrm>
            <a:off x="1136429" y="2278173"/>
            <a:ext cx="6467867" cy="3450613"/>
          </a:xfrm>
        </p:spPr>
        <p:txBody>
          <a:bodyPr anchor="ctr">
            <a:normAutofit/>
          </a:bodyPr>
          <a:lstStyle/>
          <a:p>
            <a:pPr marL="0" indent="0">
              <a:buNone/>
            </a:pPr>
            <a:r>
              <a:rPr lang="nl-NL" sz="2400" dirty="0" err="1">
                <a:hlinkClick r:id="rId3"/>
              </a:rPr>
              <a:t>Social</a:t>
            </a:r>
            <a:r>
              <a:rPr lang="nl-NL" sz="2400" dirty="0">
                <a:hlinkClick r:id="rId3"/>
              </a:rPr>
              <a:t> Media Quiz op Veiliginternetten.nl</a:t>
            </a:r>
            <a:endParaRPr lang="nl-NL" sz="24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38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63B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C5319CE2-FF02-4D42-BBFD-36B61F73B17A}"/>
              </a:ext>
            </a:extLst>
          </p:cNvPr>
          <p:cNvPicPr>
            <a:picLocks noChangeAspect="1"/>
          </p:cNvPicPr>
          <p:nvPr/>
        </p:nvPicPr>
        <p:blipFill>
          <a:blip r:embed="rId4"/>
          <a:stretch>
            <a:fillRect/>
          </a:stretch>
        </p:blipFill>
        <p:spPr>
          <a:xfrm>
            <a:off x="9254442" y="3280414"/>
            <a:ext cx="1462088" cy="297172"/>
          </a:xfrm>
          <a:prstGeom prst="rect">
            <a:avLst/>
          </a:prstGeom>
        </p:spPr>
      </p:pic>
    </p:spTree>
    <p:extLst>
      <p:ext uri="{BB962C8B-B14F-4D97-AF65-F5344CB8AC3E}">
        <p14:creationId xmlns:p14="http://schemas.microsoft.com/office/powerpoint/2010/main" val="334297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000">
              <a:latin typeface="+mj-lt"/>
              <a:ea typeface="+mj-ea"/>
              <a:cs typeface="+mj-cs"/>
            </a:endParaRPr>
          </a:p>
          <a:p>
            <a:pPr>
              <a:lnSpc>
                <a:spcPct val="90000"/>
              </a:lnSpc>
              <a:spcBef>
                <a:spcPct val="0"/>
              </a:spcBef>
              <a:spcAft>
                <a:spcPts val="600"/>
              </a:spcAft>
            </a:pPr>
            <a:endParaRPr lang="en-US" sz="2000">
              <a:latin typeface="+mj-lt"/>
              <a:ea typeface="+mj-ea"/>
              <a:cs typeface="+mj-cs"/>
            </a:endParaRPr>
          </a:p>
        </p:txBody>
      </p:sp>
      <p:sp>
        <p:nvSpPr>
          <p:cNvPr id="12" name="Tekstvak 11">
            <a:extLst>
              <a:ext uri="{FF2B5EF4-FFF2-40B4-BE49-F238E27FC236}">
                <a16:creationId xmlns:a16="http://schemas.microsoft.com/office/drawing/2014/main" id="{5F718DD1-E037-2F80-94FA-44BA4D528B75}"/>
              </a:ext>
            </a:extLst>
          </p:cNvPr>
          <p:cNvSpPr txBox="1"/>
          <p:nvPr/>
        </p:nvSpPr>
        <p:spPr>
          <a:xfrm>
            <a:off x="6270172" y="1225538"/>
            <a:ext cx="4205439" cy="5262979"/>
          </a:xfrm>
          <a:prstGeom prst="rect">
            <a:avLst/>
          </a:prstGeom>
          <a:noFill/>
        </p:spPr>
        <p:txBody>
          <a:bodyPr wrap="square" rtlCol="0">
            <a:spAutoFit/>
          </a:bodyPr>
          <a:lstStyle/>
          <a:p>
            <a:r>
              <a:rPr lang="nl-NL" sz="2800"/>
              <a:t>Tips voor leuke spellen over digitale veiligheid:</a:t>
            </a:r>
          </a:p>
          <a:p>
            <a:r>
              <a:rPr lang="nl-NL" sz="2800">
                <a:hlinkClick r:id="rId4"/>
              </a:rPr>
              <a:t>Hackshield</a:t>
            </a:r>
            <a:endParaRPr lang="nl-NL" sz="2800"/>
          </a:p>
          <a:p>
            <a:r>
              <a:rPr lang="nl-NL" sz="2800">
                <a:hlinkClick r:id="rId5"/>
              </a:rPr>
              <a:t>Mediamasters</a:t>
            </a:r>
            <a:endParaRPr lang="nl-NL" sz="2800"/>
          </a:p>
          <a:p>
            <a:r>
              <a:rPr lang="nl-NL" sz="2800">
                <a:hlinkClick r:id="rId6"/>
              </a:rPr>
              <a:t>De InternetHelden</a:t>
            </a:r>
            <a:endParaRPr lang="nl-NL" sz="2800"/>
          </a:p>
          <a:p>
            <a:r>
              <a:rPr lang="nl-NL" sz="2800">
                <a:hlinkClick r:id="rId7"/>
              </a:rPr>
              <a:t>Online Masters</a:t>
            </a:r>
            <a:endParaRPr lang="nl-NL" sz="2800"/>
          </a:p>
          <a:p>
            <a:r>
              <a:rPr lang="nl-NL" sz="2800">
                <a:hlinkClick r:id="rId8"/>
              </a:rPr>
              <a:t>Mijn Cyberrijbewijs</a:t>
            </a:r>
            <a:endParaRPr lang="nl-NL" sz="2800"/>
          </a:p>
          <a:p>
            <a:r>
              <a:rPr lang="nl-NL" sz="2800" err="1">
                <a:hlinkClick r:id="rId9"/>
              </a:rPr>
              <a:t>Framed</a:t>
            </a:r>
            <a:endParaRPr lang="nl-NL" sz="2800"/>
          </a:p>
          <a:p>
            <a:endParaRPr lang="nl-NL" sz="2800"/>
          </a:p>
          <a:p>
            <a:endParaRPr lang="nl-NL" sz="2800"/>
          </a:p>
          <a:p>
            <a:endParaRPr lang="nl-NL" sz="2800"/>
          </a:p>
          <a:p>
            <a:endParaRPr lang="nl-NL" sz="2800"/>
          </a:p>
        </p:txBody>
      </p:sp>
    </p:spTree>
    <p:extLst>
      <p:ext uri="{BB962C8B-B14F-4D97-AF65-F5344CB8AC3E}">
        <p14:creationId xmlns:p14="http://schemas.microsoft.com/office/powerpoint/2010/main" val="3118171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447056" y="962526"/>
            <a:ext cx="2717302" cy="552297"/>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000">
              <a:latin typeface="+mj-lt"/>
              <a:ea typeface="+mj-ea"/>
              <a:cs typeface="+mj-cs"/>
            </a:endParaRPr>
          </a:p>
          <a:p>
            <a:pPr>
              <a:lnSpc>
                <a:spcPct val="90000"/>
              </a:lnSpc>
              <a:spcBef>
                <a:spcPct val="0"/>
              </a:spcBef>
              <a:spcAft>
                <a:spcPts val="600"/>
              </a:spcAft>
            </a:pPr>
            <a:endParaRPr lang="en-US" sz="2000">
              <a:latin typeface="+mj-lt"/>
              <a:ea typeface="+mj-ea"/>
              <a:cs typeface="+mj-cs"/>
            </a:endParaRPr>
          </a:p>
        </p:txBody>
      </p:sp>
      <p:sp>
        <p:nvSpPr>
          <p:cNvPr id="12" name="Tekstvak 11">
            <a:extLst>
              <a:ext uri="{FF2B5EF4-FFF2-40B4-BE49-F238E27FC236}">
                <a16:creationId xmlns:a16="http://schemas.microsoft.com/office/drawing/2014/main" id="{5F718DD1-E037-2F80-94FA-44BA4D528B75}"/>
              </a:ext>
            </a:extLst>
          </p:cNvPr>
          <p:cNvSpPr txBox="1"/>
          <p:nvPr/>
        </p:nvSpPr>
        <p:spPr>
          <a:xfrm>
            <a:off x="7116188" y="1103067"/>
            <a:ext cx="4205439" cy="4832092"/>
          </a:xfrm>
          <a:prstGeom prst="rect">
            <a:avLst/>
          </a:prstGeom>
          <a:noFill/>
        </p:spPr>
        <p:txBody>
          <a:bodyPr wrap="square" rtlCol="0">
            <a:spAutoFit/>
          </a:bodyPr>
          <a:lstStyle/>
          <a:p>
            <a:r>
              <a:rPr lang="nl-NL" sz="2800" dirty="0"/>
              <a:t>Maak een foto met de klas, zorg ervoor dat niemand herkenbaar is, dus misschien allemaal met je rug naar de camera of </a:t>
            </a:r>
            <a:r>
              <a:rPr lang="nl-NL" sz="2800" dirty="0" err="1"/>
              <a:t>emoji’s</a:t>
            </a:r>
            <a:r>
              <a:rPr lang="nl-NL" sz="2800" dirty="0"/>
              <a:t> over ieders gezicht. Deel ‘m op je </a:t>
            </a:r>
            <a:r>
              <a:rPr lang="nl-NL" sz="2800" dirty="0" err="1"/>
              <a:t>socials</a:t>
            </a:r>
            <a:r>
              <a:rPr lang="nl-NL" sz="2800" dirty="0"/>
              <a:t> met #SID2024</a:t>
            </a:r>
          </a:p>
          <a:p>
            <a:endParaRPr lang="nl-NL" sz="2800" dirty="0"/>
          </a:p>
          <a:p>
            <a:endParaRPr lang="nl-NL" sz="2800" dirty="0"/>
          </a:p>
          <a:p>
            <a:endParaRPr lang="nl-NL" sz="2800" dirty="0"/>
          </a:p>
        </p:txBody>
      </p:sp>
      <p:pic>
        <p:nvPicPr>
          <p:cNvPr id="7" name="Afbeelding 6" descr="Afbeelding met clipart, emoticon, Tekenfilm, Animatie&#10;&#10;Automatisch gegenereerde beschrijving">
            <a:extLst>
              <a:ext uri="{FF2B5EF4-FFF2-40B4-BE49-F238E27FC236}">
                <a16:creationId xmlns:a16="http://schemas.microsoft.com/office/drawing/2014/main" id="{D7A99901-F447-084A-D82C-C63B7E184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631" y="1946366"/>
            <a:ext cx="4732264" cy="4189401"/>
          </a:xfrm>
          <a:prstGeom prst="rect">
            <a:avLst/>
          </a:prstGeom>
        </p:spPr>
      </p:pic>
    </p:spTree>
    <p:extLst>
      <p:ext uri="{BB962C8B-B14F-4D97-AF65-F5344CB8AC3E}">
        <p14:creationId xmlns:p14="http://schemas.microsoft.com/office/powerpoint/2010/main" val="2236123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1CA4A-5440-D7B7-C98A-210C33641F91}"/>
              </a:ext>
            </a:extLst>
          </p:cNvPr>
          <p:cNvSpPr>
            <a:spLocks noGrp="1"/>
          </p:cNvSpPr>
          <p:nvPr>
            <p:ph type="title"/>
          </p:nvPr>
        </p:nvSpPr>
        <p:spPr/>
        <p:txBody>
          <a:bodyPr/>
          <a:lstStyle/>
          <a:p>
            <a:r>
              <a:rPr lang="nl-NL" dirty="0"/>
              <a:t>Hele fijne Safer Internet Day</a:t>
            </a:r>
          </a:p>
        </p:txBody>
      </p:sp>
      <p:pic>
        <p:nvPicPr>
          <p:cNvPr id="8" name="Afbeelding 7" descr="Afbeelding met tekst, clipart, Graphics, tekenfilm&#10;&#10;Automatisch gegenereerde beschrijving">
            <a:extLst>
              <a:ext uri="{FF2B5EF4-FFF2-40B4-BE49-F238E27FC236}">
                <a16:creationId xmlns:a16="http://schemas.microsoft.com/office/drawing/2014/main" id="{FA1F5EB1-A33B-2E5E-7319-03E38C42181C}"/>
              </a:ext>
            </a:extLst>
          </p:cNvPr>
          <p:cNvPicPr>
            <a:picLocks noChangeAspect="1"/>
          </p:cNvPicPr>
          <p:nvPr/>
        </p:nvPicPr>
        <p:blipFill>
          <a:blip r:embed="rId3">
            <a:extLst>
              <a:ext uri="{28A0092B-C50C-407E-A947-70E740481C1C}">
                <a14:useLocalDpi xmlns:a14="http://schemas.microsoft.com/office/drawing/2010/main" val="0"/>
              </a:ext>
            </a:extLst>
          </a:blip>
          <a:srcRect l="10487" r="5680"/>
          <a:stretch/>
        </p:blipFill>
        <p:spPr>
          <a:xfrm>
            <a:off x="2030235" y="1806775"/>
            <a:ext cx="6708816" cy="4057177"/>
          </a:xfrm>
          <a:prstGeom prst="rect">
            <a:avLst/>
          </a:prstGeom>
        </p:spPr>
      </p:pic>
    </p:spTree>
    <p:extLst>
      <p:ext uri="{BB962C8B-B14F-4D97-AF65-F5344CB8AC3E}">
        <p14:creationId xmlns:p14="http://schemas.microsoft.com/office/powerpoint/2010/main" val="148436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err="1">
                <a:latin typeface="+mj-lt"/>
                <a:ea typeface="+mj-ea"/>
                <a:cs typeface="+mj-cs"/>
              </a:rPr>
              <a:t>Welke</a:t>
            </a:r>
            <a:r>
              <a:rPr lang="en-US">
                <a:latin typeface="+mj-lt"/>
                <a:ea typeface="+mj-ea"/>
                <a:cs typeface="+mj-cs"/>
              </a:rPr>
              <a:t> Social Media </a:t>
            </a:r>
            <a:r>
              <a:rPr lang="en-US" err="1">
                <a:latin typeface="+mj-lt"/>
                <a:ea typeface="+mj-ea"/>
                <a:cs typeface="+mj-cs"/>
              </a:rPr>
              <a:t>hebben</a:t>
            </a:r>
            <a:r>
              <a:rPr lang="en-US">
                <a:latin typeface="+mj-lt"/>
                <a:ea typeface="+mj-ea"/>
                <a:cs typeface="+mj-cs"/>
              </a:rPr>
              <a:t> </a:t>
            </a:r>
            <a:r>
              <a:rPr lang="en-US" err="1">
                <a:latin typeface="+mj-lt"/>
                <a:ea typeface="+mj-ea"/>
                <a:cs typeface="+mj-cs"/>
              </a:rPr>
              <a:t>jullie</a:t>
            </a:r>
            <a:r>
              <a:rPr lang="en-US">
                <a:latin typeface="+mj-lt"/>
                <a:ea typeface="+mj-ea"/>
                <a:cs typeface="+mj-cs"/>
              </a:rPr>
              <a:t>?</a:t>
            </a:r>
          </a:p>
          <a:p>
            <a:pPr>
              <a:lnSpc>
                <a:spcPct val="90000"/>
              </a:lnSpc>
              <a:spcBef>
                <a:spcPct val="0"/>
              </a:spcBef>
              <a:spcAft>
                <a:spcPts val="600"/>
              </a:spcAft>
            </a:pPr>
            <a:r>
              <a:rPr lang="en-US">
                <a:latin typeface="+mj-lt"/>
                <a:ea typeface="+mj-ea"/>
                <a:cs typeface="+mj-cs"/>
              </a:rPr>
              <a:t>Instagram?</a:t>
            </a:r>
          </a:p>
          <a:p>
            <a:pPr>
              <a:lnSpc>
                <a:spcPct val="90000"/>
              </a:lnSpc>
              <a:spcBef>
                <a:spcPct val="0"/>
              </a:spcBef>
              <a:spcAft>
                <a:spcPts val="600"/>
              </a:spcAft>
            </a:pPr>
            <a:r>
              <a:rPr lang="en-US">
                <a:latin typeface="+mj-lt"/>
                <a:ea typeface="+mj-ea"/>
                <a:cs typeface="+mj-cs"/>
              </a:rPr>
              <a:t>Snapchat?</a:t>
            </a:r>
          </a:p>
          <a:p>
            <a:pPr>
              <a:lnSpc>
                <a:spcPct val="90000"/>
              </a:lnSpc>
              <a:spcBef>
                <a:spcPct val="0"/>
              </a:spcBef>
              <a:spcAft>
                <a:spcPts val="600"/>
              </a:spcAft>
            </a:pPr>
            <a:r>
              <a:rPr lang="en-US">
                <a:latin typeface="+mj-lt"/>
                <a:ea typeface="+mj-ea"/>
                <a:cs typeface="+mj-cs"/>
              </a:rPr>
              <a:t>TikTok?</a:t>
            </a:r>
          </a:p>
          <a:p>
            <a:pPr>
              <a:lnSpc>
                <a:spcPct val="90000"/>
              </a:lnSpc>
              <a:spcBef>
                <a:spcPct val="0"/>
              </a:spcBef>
              <a:spcAft>
                <a:spcPts val="600"/>
              </a:spcAft>
            </a:pPr>
            <a:r>
              <a:rPr lang="en-US" err="1">
                <a:latin typeface="+mj-lt"/>
                <a:ea typeface="+mj-ea"/>
                <a:cs typeface="+mj-cs"/>
              </a:rPr>
              <a:t>BeReal</a:t>
            </a:r>
            <a:r>
              <a:rPr lang="en-US">
                <a:latin typeface="+mj-lt"/>
                <a:ea typeface="+mj-ea"/>
                <a:cs typeface="+mj-cs"/>
              </a:rPr>
              <a:t>?</a:t>
            </a:r>
          </a:p>
          <a:p>
            <a:pPr>
              <a:lnSpc>
                <a:spcPct val="90000"/>
              </a:lnSpc>
              <a:spcBef>
                <a:spcPct val="0"/>
              </a:spcBef>
              <a:spcAft>
                <a:spcPts val="600"/>
              </a:spcAft>
            </a:pPr>
            <a:endParaRPr lang="en-US">
              <a:latin typeface="+mj-lt"/>
              <a:ea typeface="+mj-ea"/>
              <a:cs typeface="+mj-cs"/>
            </a:endParaRPr>
          </a:p>
        </p:txBody>
      </p:sp>
      <p:pic>
        <p:nvPicPr>
          <p:cNvPr id="6" name="Afbeelding 5">
            <a:extLst>
              <a:ext uri="{FF2B5EF4-FFF2-40B4-BE49-F238E27FC236}">
                <a16:creationId xmlns:a16="http://schemas.microsoft.com/office/drawing/2014/main" id="{FC245BB6-B6E5-97FC-B378-0EBF3A106324}"/>
              </a:ext>
            </a:extLst>
          </p:cNvPr>
          <p:cNvPicPr>
            <a:picLocks noChangeAspect="1"/>
          </p:cNvPicPr>
          <p:nvPr/>
        </p:nvPicPr>
        <p:blipFill>
          <a:blip r:embed="rId5"/>
          <a:stretch>
            <a:fillRect/>
          </a:stretch>
        </p:blipFill>
        <p:spPr>
          <a:xfrm>
            <a:off x="1881336" y="4507982"/>
            <a:ext cx="2338606" cy="1411537"/>
          </a:xfrm>
          <a:prstGeom prst="rect">
            <a:avLst/>
          </a:prstGeom>
        </p:spPr>
      </p:pic>
    </p:spTree>
    <p:extLst>
      <p:ext uri="{BB962C8B-B14F-4D97-AF65-F5344CB8AC3E}">
        <p14:creationId xmlns:p14="http://schemas.microsoft.com/office/powerpoint/2010/main" val="57040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700" dirty="0">
                <a:latin typeface="+mj-lt"/>
                <a:ea typeface="+mj-ea"/>
                <a:cs typeface="+mj-cs"/>
              </a:rPr>
              <a:t>Ehm…. Hoe oud </a:t>
            </a:r>
            <a:r>
              <a:rPr lang="en-US" sz="1700" dirty="0" err="1">
                <a:latin typeface="+mj-lt"/>
                <a:ea typeface="+mj-ea"/>
                <a:cs typeface="+mj-cs"/>
              </a:rPr>
              <a:t>moet</a:t>
            </a:r>
            <a:r>
              <a:rPr lang="en-US" sz="1700" dirty="0">
                <a:latin typeface="+mj-lt"/>
                <a:ea typeface="+mj-ea"/>
                <a:cs typeface="+mj-cs"/>
              </a:rPr>
              <a:t> je </a:t>
            </a:r>
            <a:r>
              <a:rPr lang="en-US" sz="1700" dirty="0" err="1">
                <a:latin typeface="+mj-lt"/>
                <a:ea typeface="+mj-ea"/>
                <a:cs typeface="+mj-cs"/>
              </a:rPr>
              <a:t>zijn</a:t>
            </a:r>
            <a:r>
              <a:rPr lang="en-US" sz="1700" dirty="0">
                <a:latin typeface="+mj-lt"/>
                <a:ea typeface="+mj-ea"/>
                <a:cs typeface="+mj-cs"/>
              </a:rPr>
              <a:t> om </a:t>
            </a:r>
            <a:r>
              <a:rPr lang="en-US" sz="1700" dirty="0" err="1">
                <a:latin typeface="+mj-lt"/>
                <a:ea typeface="+mj-ea"/>
                <a:cs typeface="+mj-cs"/>
              </a:rPr>
              <a:t>deze</a:t>
            </a:r>
            <a:r>
              <a:rPr lang="en-US" sz="1700" dirty="0">
                <a:latin typeface="+mj-lt"/>
                <a:ea typeface="+mj-ea"/>
                <a:cs typeface="+mj-cs"/>
              </a:rPr>
              <a:t> apps </a:t>
            </a:r>
            <a:r>
              <a:rPr lang="en-US" sz="1700" dirty="0" err="1">
                <a:latin typeface="+mj-lt"/>
                <a:ea typeface="+mj-ea"/>
                <a:cs typeface="+mj-cs"/>
              </a:rPr>
              <a:t>te</a:t>
            </a:r>
            <a:r>
              <a:rPr lang="en-US" sz="1700" dirty="0">
                <a:latin typeface="+mj-lt"/>
                <a:ea typeface="+mj-ea"/>
                <a:cs typeface="+mj-cs"/>
              </a:rPr>
              <a:t> </a:t>
            </a:r>
            <a:r>
              <a:rPr lang="en-US" sz="1700" dirty="0" err="1">
                <a:latin typeface="+mj-lt"/>
                <a:ea typeface="+mj-ea"/>
                <a:cs typeface="+mj-cs"/>
              </a:rPr>
              <a:t>mogen</a:t>
            </a:r>
            <a:r>
              <a:rPr lang="en-US" sz="1700" dirty="0">
                <a:latin typeface="+mj-lt"/>
                <a:ea typeface="+mj-ea"/>
                <a:cs typeface="+mj-cs"/>
              </a:rPr>
              <a:t> </a:t>
            </a:r>
            <a:r>
              <a:rPr lang="en-US" sz="1700" dirty="0" err="1">
                <a:latin typeface="+mj-lt"/>
                <a:ea typeface="+mj-ea"/>
                <a:cs typeface="+mj-cs"/>
              </a:rPr>
              <a:t>gebruiken</a:t>
            </a:r>
            <a:r>
              <a:rPr lang="en-US" sz="1700" dirty="0">
                <a:latin typeface="+mj-lt"/>
                <a:ea typeface="+mj-ea"/>
                <a:cs typeface="+mj-cs"/>
              </a:rPr>
              <a:t>?</a:t>
            </a:r>
          </a:p>
        </p:txBody>
      </p:sp>
      <p:pic>
        <p:nvPicPr>
          <p:cNvPr id="6" name="Afbeelding 5">
            <a:extLst>
              <a:ext uri="{FF2B5EF4-FFF2-40B4-BE49-F238E27FC236}">
                <a16:creationId xmlns:a16="http://schemas.microsoft.com/office/drawing/2014/main" id="{244F66DA-5DC3-4380-7FCA-89D687F92DC2}"/>
              </a:ext>
            </a:extLst>
          </p:cNvPr>
          <p:cNvPicPr>
            <a:picLocks noChangeAspect="1"/>
          </p:cNvPicPr>
          <p:nvPr/>
        </p:nvPicPr>
        <p:blipFill>
          <a:blip r:embed="rId5"/>
          <a:stretch>
            <a:fillRect/>
          </a:stretch>
        </p:blipFill>
        <p:spPr>
          <a:xfrm>
            <a:off x="1881336" y="4507982"/>
            <a:ext cx="2338606" cy="1411537"/>
          </a:xfrm>
          <a:prstGeom prst="rect">
            <a:avLst/>
          </a:prstGeom>
        </p:spPr>
      </p:pic>
    </p:spTree>
    <p:extLst>
      <p:ext uri="{BB962C8B-B14F-4D97-AF65-F5344CB8AC3E}">
        <p14:creationId xmlns:p14="http://schemas.microsoft.com/office/powerpoint/2010/main" val="45528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a:solidFill>
                  <a:srgbClr val="FF0000"/>
                </a:solidFill>
                <a:latin typeface="+mj-lt"/>
                <a:ea typeface="+mj-ea"/>
                <a:cs typeface="+mj-cs"/>
              </a:rPr>
              <a:t>13!!!</a:t>
            </a:r>
          </a:p>
        </p:txBody>
      </p:sp>
      <p:pic>
        <p:nvPicPr>
          <p:cNvPr id="6" name="Afbeelding 5">
            <a:extLst>
              <a:ext uri="{FF2B5EF4-FFF2-40B4-BE49-F238E27FC236}">
                <a16:creationId xmlns:a16="http://schemas.microsoft.com/office/drawing/2014/main" id="{F3623F95-3406-CDBA-B771-FD6D5F8D32A5}"/>
              </a:ext>
            </a:extLst>
          </p:cNvPr>
          <p:cNvPicPr>
            <a:picLocks noChangeAspect="1"/>
          </p:cNvPicPr>
          <p:nvPr/>
        </p:nvPicPr>
        <p:blipFill>
          <a:blip r:embed="rId5"/>
          <a:stretch>
            <a:fillRect/>
          </a:stretch>
        </p:blipFill>
        <p:spPr>
          <a:xfrm>
            <a:off x="1881336" y="4507982"/>
            <a:ext cx="2338606" cy="1411537"/>
          </a:xfrm>
          <a:prstGeom prst="rect">
            <a:avLst/>
          </a:prstGeom>
        </p:spPr>
      </p:pic>
    </p:spTree>
    <p:extLst>
      <p:ext uri="{BB962C8B-B14F-4D97-AF65-F5344CB8AC3E}">
        <p14:creationId xmlns:p14="http://schemas.microsoft.com/office/powerpoint/2010/main" val="19316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510642" y="1363105"/>
            <a:ext cx="5384800" cy="4190499"/>
          </a:xfrm>
          <a:prstGeom prst="rect">
            <a:avLst/>
          </a:prstGeom>
        </p:spPr>
        <p:txBody>
          <a:bodyPr vert="horz" lIns="91440" tIns="45720" rIns="91440" bIns="45720" rtlCol="0" anchor="b">
            <a:noAutofit/>
          </a:bodyPr>
          <a:lstStyle/>
          <a:p>
            <a:r>
              <a:rPr lang="nl-NL" sz="1400" dirty="0">
                <a:ea typeface="+mn-lt"/>
                <a:cs typeface="+mn-lt"/>
              </a:rPr>
              <a:t>Je moet dus minstens 13 jaar zijn.</a:t>
            </a:r>
            <a:endParaRPr lang="en-US" sz="1400" dirty="0">
              <a:ea typeface="+mn-lt"/>
              <a:cs typeface="+mn-lt"/>
            </a:endParaRPr>
          </a:p>
          <a:p>
            <a:endParaRPr lang="nl-NL" sz="1400" dirty="0">
              <a:ea typeface="+mn-lt"/>
              <a:cs typeface="+mn-lt"/>
            </a:endParaRPr>
          </a:p>
          <a:p>
            <a:r>
              <a:rPr lang="nl-NL" sz="1400" dirty="0">
                <a:ea typeface="+mn-lt"/>
                <a:cs typeface="+mn-lt"/>
              </a:rPr>
              <a:t>Maar weet je ook dat… </a:t>
            </a:r>
          </a:p>
          <a:p>
            <a:endParaRPr lang="nl-NL" sz="1400" dirty="0">
              <a:ea typeface="+mn-lt"/>
              <a:cs typeface="+mn-lt"/>
            </a:endParaRPr>
          </a:p>
          <a:p>
            <a:pPr marL="171450" indent="-171450">
              <a:buFont typeface="Arial" panose="020B0604020202020204" pitchFamily="34" charset="0"/>
              <a:buChar char="•"/>
            </a:pPr>
            <a:r>
              <a:rPr lang="nl-NL" sz="1400" dirty="0">
                <a:ea typeface="+mn-lt"/>
                <a:cs typeface="+mn-lt"/>
              </a:rPr>
              <a:t>je </a:t>
            </a:r>
            <a:r>
              <a:rPr lang="nl-NL" sz="1400" dirty="0" err="1">
                <a:ea typeface="+mn-lt"/>
                <a:cs typeface="+mn-lt"/>
              </a:rPr>
              <a:t>TikTok</a:t>
            </a:r>
            <a:r>
              <a:rPr lang="nl-NL" sz="1400" dirty="0">
                <a:ea typeface="+mn-lt"/>
                <a:cs typeface="+mn-lt"/>
              </a:rPr>
              <a:t> toestemming hebt gegeven om al je filmpjes te gebruiken voor advertenties, marketing en promotie van </a:t>
            </a:r>
            <a:r>
              <a:rPr lang="nl-NL" sz="1400" dirty="0" err="1">
                <a:ea typeface="+mn-lt"/>
                <a:cs typeface="+mn-lt"/>
              </a:rPr>
              <a:t>TikTok</a:t>
            </a:r>
            <a:r>
              <a:rPr lang="nl-NL" sz="1400" dirty="0">
                <a:ea typeface="+mn-lt"/>
                <a:cs typeface="+mn-lt"/>
              </a:rPr>
              <a:t>?</a:t>
            </a:r>
            <a:br>
              <a:rPr lang="nl-NL" sz="1400" dirty="0">
                <a:ea typeface="+mn-lt"/>
                <a:cs typeface="+mn-lt"/>
              </a:rPr>
            </a:br>
            <a:endParaRPr lang="nl-NL" sz="1400" dirty="0">
              <a:ea typeface="+mn-lt"/>
              <a:cs typeface="+mn-lt"/>
            </a:endParaRPr>
          </a:p>
          <a:p>
            <a:pPr marL="171450" indent="-171450">
              <a:buFont typeface="Arial" panose="020B0604020202020204" pitchFamily="34" charset="0"/>
              <a:buChar char="•"/>
            </a:pPr>
            <a:r>
              <a:rPr lang="nl-NL" sz="1400" dirty="0">
                <a:ea typeface="+mn-lt"/>
                <a:cs typeface="+mn-lt"/>
              </a:rPr>
              <a:t>je video’s op privé staan, maar alleen t/m 16 jaar?</a:t>
            </a:r>
          </a:p>
          <a:p>
            <a:pPr marL="171450" indent="-171450">
              <a:buFont typeface="Arial" panose="020B0604020202020204" pitchFamily="34" charset="0"/>
              <a:buChar char="•"/>
            </a:pPr>
            <a:endParaRPr lang="nl-NL" sz="1400" dirty="0">
              <a:ea typeface="+mn-lt"/>
              <a:cs typeface="+mn-lt"/>
            </a:endParaRPr>
          </a:p>
          <a:p>
            <a:pPr marL="171450" indent="-171450">
              <a:buFont typeface="Arial" panose="020B0604020202020204" pitchFamily="34" charset="0"/>
              <a:buChar char="•"/>
            </a:pPr>
            <a:r>
              <a:rPr lang="nl-NL" sz="1400" dirty="0" err="1">
                <a:ea typeface="+mn-lt"/>
                <a:cs typeface="+mn-lt"/>
              </a:rPr>
              <a:t>TikTok</a:t>
            </a:r>
            <a:r>
              <a:rPr lang="nl-NL" sz="1400" dirty="0">
                <a:ea typeface="+mn-lt"/>
                <a:cs typeface="+mn-lt"/>
              </a:rPr>
              <a:t> altijd precies weet waar je bent, behalve als je dat zelf hebt uitgezet?</a:t>
            </a:r>
            <a:br>
              <a:rPr lang="nl-NL" sz="1400" dirty="0">
                <a:ea typeface="+mn-lt"/>
                <a:cs typeface="+mn-lt"/>
              </a:rPr>
            </a:br>
            <a:endParaRPr lang="en-US" sz="1400" dirty="0">
              <a:ea typeface="+mn-lt"/>
              <a:cs typeface="+mn-lt"/>
            </a:endParaRPr>
          </a:p>
          <a:p>
            <a:pPr marL="171450" indent="-171450">
              <a:buFont typeface="Arial" panose="020B0604020202020204" pitchFamily="34" charset="0"/>
              <a:buChar char="•"/>
            </a:pPr>
            <a:r>
              <a:rPr lang="nl-NL" sz="1400" dirty="0" err="1">
                <a:ea typeface="+mn-lt"/>
                <a:cs typeface="+mn-lt"/>
              </a:rPr>
              <a:t>TikTok</a:t>
            </a:r>
            <a:r>
              <a:rPr lang="nl-NL" sz="1400" dirty="0">
                <a:ea typeface="+mn-lt"/>
                <a:cs typeface="+mn-lt"/>
              </a:rPr>
              <a:t> alles mag opslaan; welke telefoon je hebt, hoe lang je op </a:t>
            </a:r>
            <a:r>
              <a:rPr lang="nl-NL" sz="1400" dirty="0" err="1">
                <a:ea typeface="+mn-lt"/>
                <a:cs typeface="+mn-lt"/>
              </a:rPr>
              <a:t>TikTok</a:t>
            </a:r>
            <a:r>
              <a:rPr lang="nl-NL" sz="1400" dirty="0">
                <a:ea typeface="+mn-lt"/>
                <a:cs typeface="+mn-lt"/>
              </a:rPr>
              <a:t> zit per keer, welke liedjes je leuk vindt, wie je vrienden zijn?</a:t>
            </a:r>
            <a:endParaRPr lang="en-US" sz="1400" dirty="0">
              <a:ea typeface="+mn-lt"/>
              <a:cs typeface="+mn-lt"/>
            </a:endParaRPr>
          </a:p>
          <a:p>
            <a:pPr marL="0" indent="0">
              <a:buNone/>
            </a:pPr>
            <a:endParaRPr lang="nl-NL" sz="1400" dirty="0">
              <a:cs typeface="Calibri"/>
            </a:endParaRPr>
          </a:p>
          <a:p>
            <a:r>
              <a:rPr lang="nl-NL" sz="1400" dirty="0" err="1">
                <a:cs typeface="Calibri"/>
              </a:rPr>
              <a:t>TikTok</a:t>
            </a:r>
            <a:r>
              <a:rPr lang="nl-NL" sz="1400" dirty="0">
                <a:cs typeface="Calibri"/>
              </a:rPr>
              <a:t> weet daardoor ook dingen over je die je nog niet aan andere mensen hebt verteld. </a:t>
            </a:r>
          </a:p>
          <a:p>
            <a:endParaRPr lang="nl-NL" sz="1400" dirty="0">
              <a:cs typeface="Calibri"/>
            </a:endParaRPr>
          </a:p>
          <a:p>
            <a:r>
              <a:rPr lang="nl-NL" sz="1400" dirty="0">
                <a:cs typeface="Calibri"/>
              </a:rPr>
              <a:t>Gekke gedachte eigenlijk.. misschien weet </a:t>
            </a:r>
            <a:r>
              <a:rPr lang="nl-NL" sz="1400" dirty="0" err="1">
                <a:cs typeface="Calibri"/>
              </a:rPr>
              <a:t>TikTok</a:t>
            </a:r>
            <a:r>
              <a:rPr lang="nl-NL" sz="1400" dirty="0">
                <a:cs typeface="Calibri"/>
              </a:rPr>
              <a:t> wel meer </a:t>
            </a:r>
          </a:p>
          <a:p>
            <a:r>
              <a:rPr lang="nl-NL" sz="1400" dirty="0">
                <a:cs typeface="Calibri"/>
              </a:rPr>
              <a:t>over jou dan je beste vrienden!</a:t>
            </a:r>
          </a:p>
        </p:txBody>
      </p:sp>
      <p:pic>
        <p:nvPicPr>
          <p:cNvPr id="6" name="Afbeelding 5">
            <a:extLst>
              <a:ext uri="{FF2B5EF4-FFF2-40B4-BE49-F238E27FC236}">
                <a16:creationId xmlns:a16="http://schemas.microsoft.com/office/drawing/2014/main" id="{21011FEC-B1E8-C7CB-4C60-DDDE561D71D2}"/>
              </a:ext>
            </a:extLst>
          </p:cNvPr>
          <p:cNvPicPr>
            <a:picLocks noChangeAspect="1"/>
          </p:cNvPicPr>
          <p:nvPr/>
        </p:nvPicPr>
        <p:blipFill>
          <a:blip r:embed="rId5"/>
          <a:stretch>
            <a:fillRect/>
          </a:stretch>
        </p:blipFill>
        <p:spPr>
          <a:xfrm>
            <a:off x="1881336" y="4507982"/>
            <a:ext cx="2338606" cy="1411537"/>
          </a:xfrm>
          <a:prstGeom prst="rect">
            <a:avLst/>
          </a:prstGeom>
        </p:spPr>
      </p:pic>
    </p:spTree>
    <p:extLst>
      <p:ext uri="{BB962C8B-B14F-4D97-AF65-F5344CB8AC3E}">
        <p14:creationId xmlns:p14="http://schemas.microsoft.com/office/powerpoint/2010/main" val="1142181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fontScale="40000" lnSpcReduction="20000"/>
          </a:bodyPr>
          <a:lstStyle/>
          <a:p>
            <a:pPr marL="0" indent="0">
              <a:buNone/>
            </a:pPr>
            <a:endParaRPr lang="nl-NL" sz="8800" dirty="0"/>
          </a:p>
          <a:p>
            <a:endParaRPr lang="nl-NL" sz="8800" dirty="0"/>
          </a:p>
          <a:p>
            <a:endParaRPr lang="nl-NL" sz="8800" dirty="0"/>
          </a:p>
          <a:p>
            <a:endParaRPr lang="nl-NL" sz="7200" dirty="0"/>
          </a:p>
          <a:p>
            <a:endParaRPr lang="nl-NL" sz="7200" dirty="0"/>
          </a:p>
          <a:p>
            <a:pPr algn="ctr">
              <a:lnSpc>
                <a:spcPct val="90000"/>
              </a:lnSpc>
              <a:spcBef>
                <a:spcPct val="0"/>
              </a:spcBef>
              <a:spcAft>
                <a:spcPts val="600"/>
              </a:spcAft>
            </a:pPr>
            <a:r>
              <a:rPr lang="en-US" sz="6600" dirty="0" err="1">
                <a:latin typeface="+mj-lt"/>
                <a:ea typeface="+mj-ea"/>
                <a:cs typeface="+mj-cs"/>
              </a:rPr>
              <a:t>Goed</a:t>
            </a:r>
            <a:r>
              <a:rPr lang="en-US" sz="6600" dirty="0">
                <a:latin typeface="+mj-lt"/>
                <a:ea typeface="+mj-ea"/>
                <a:cs typeface="+mj-cs"/>
              </a:rPr>
              <a:t> idee? </a:t>
            </a:r>
          </a:p>
          <a:p>
            <a:pPr algn="ctr">
              <a:lnSpc>
                <a:spcPct val="90000"/>
              </a:lnSpc>
              <a:spcBef>
                <a:spcPct val="0"/>
              </a:spcBef>
              <a:spcAft>
                <a:spcPts val="600"/>
              </a:spcAft>
            </a:pPr>
            <a:endParaRPr lang="en-US" sz="6600" dirty="0">
              <a:latin typeface="+mj-lt"/>
              <a:ea typeface="+mj-ea"/>
              <a:cs typeface="+mj-cs"/>
            </a:endParaRPr>
          </a:p>
          <a:p>
            <a:pPr algn="ctr">
              <a:lnSpc>
                <a:spcPct val="90000"/>
              </a:lnSpc>
              <a:spcBef>
                <a:spcPct val="0"/>
              </a:spcBef>
              <a:spcAft>
                <a:spcPts val="600"/>
              </a:spcAft>
            </a:pPr>
            <a:r>
              <a:rPr lang="en-US" sz="6600" dirty="0">
                <a:latin typeface="+mj-lt"/>
                <a:ea typeface="+mj-ea"/>
                <a:cs typeface="+mj-cs"/>
              </a:rPr>
              <a:t>Of </a:t>
            </a:r>
            <a:r>
              <a:rPr lang="en-US" sz="6600" dirty="0" err="1">
                <a:latin typeface="+mj-lt"/>
                <a:ea typeface="+mj-ea"/>
                <a:cs typeface="+mj-cs"/>
              </a:rPr>
              <a:t>wil</a:t>
            </a:r>
            <a:r>
              <a:rPr lang="en-US" sz="6600" dirty="0">
                <a:latin typeface="+mj-lt"/>
                <a:ea typeface="+mj-ea"/>
                <a:cs typeface="+mj-cs"/>
              </a:rPr>
              <a:t> je </a:t>
            </a:r>
            <a:r>
              <a:rPr lang="en-US" sz="6600" dirty="0" err="1">
                <a:latin typeface="+mj-lt"/>
                <a:ea typeface="+mj-ea"/>
                <a:cs typeface="+mj-cs"/>
              </a:rPr>
              <a:t>dit</a:t>
            </a:r>
            <a:r>
              <a:rPr lang="en-US" sz="6600" dirty="0">
                <a:latin typeface="+mj-lt"/>
                <a:ea typeface="+mj-ea"/>
                <a:cs typeface="+mj-cs"/>
              </a:rPr>
              <a:t> </a:t>
            </a:r>
            <a:r>
              <a:rPr lang="en-US" sz="6600" dirty="0" err="1">
                <a:latin typeface="+mj-lt"/>
                <a:ea typeface="+mj-ea"/>
                <a:cs typeface="+mj-cs"/>
              </a:rPr>
              <a:t>misschien</a:t>
            </a:r>
            <a:r>
              <a:rPr lang="en-US" sz="6600" dirty="0">
                <a:latin typeface="+mj-lt"/>
                <a:ea typeface="+mj-ea"/>
                <a:cs typeface="+mj-cs"/>
              </a:rPr>
              <a:t> </a:t>
            </a:r>
            <a:r>
              <a:rPr lang="en-US" sz="6600" dirty="0" err="1">
                <a:latin typeface="+mj-lt"/>
                <a:ea typeface="+mj-ea"/>
                <a:cs typeface="+mj-cs"/>
              </a:rPr>
              <a:t>niet</a:t>
            </a:r>
            <a:r>
              <a:rPr lang="en-US" sz="6600" dirty="0">
                <a:latin typeface="+mj-lt"/>
                <a:ea typeface="+mj-ea"/>
                <a:cs typeface="+mj-cs"/>
              </a:rPr>
              <a:t>?</a:t>
            </a:r>
          </a:p>
        </p:txBody>
      </p:sp>
      <p:pic>
        <p:nvPicPr>
          <p:cNvPr id="6" name="Afbeelding 5">
            <a:extLst>
              <a:ext uri="{FF2B5EF4-FFF2-40B4-BE49-F238E27FC236}">
                <a16:creationId xmlns:a16="http://schemas.microsoft.com/office/drawing/2014/main" id="{E9D0E464-B8DD-5D2F-4577-032DB1AA04F7}"/>
              </a:ext>
            </a:extLst>
          </p:cNvPr>
          <p:cNvPicPr>
            <a:picLocks noChangeAspect="1"/>
          </p:cNvPicPr>
          <p:nvPr/>
        </p:nvPicPr>
        <p:blipFill>
          <a:blip r:embed="rId5"/>
          <a:stretch>
            <a:fillRect/>
          </a:stretch>
        </p:blipFill>
        <p:spPr>
          <a:xfrm>
            <a:off x="1881336" y="4507982"/>
            <a:ext cx="2338606" cy="1411537"/>
          </a:xfrm>
          <a:prstGeom prst="rect">
            <a:avLst/>
          </a:prstGeom>
        </p:spPr>
      </p:pic>
    </p:spTree>
    <p:extLst>
      <p:ext uri="{BB962C8B-B14F-4D97-AF65-F5344CB8AC3E}">
        <p14:creationId xmlns:p14="http://schemas.microsoft.com/office/powerpoint/2010/main" val="318603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D8E8BA0-4729-4B7D-83DE-4FBEDDBC2CC7}"/>
              </a:ext>
            </a:extLst>
          </p:cNvPr>
          <p:cNvSpPr txBox="1"/>
          <p:nvPr/>
        </p:nvSpPr>
        <p:spPr>
          <a:xfrm>
            <a:off x="780176" y="335560"/>
            <a:ext cx="10444294" cy="461665"/>
          </a:xfrm>
          <a:prstGeom prst="rect">
            <a:avLst/>
          </a:prstGeom>
          <a:noFill/>
        </p:spPr>
        <p:txBody>
          <a:bodyPr wrap="square" rtlCol="0">
            <a:spAutoFit/>
          </a:bodyPr>
          <a:lstStyle/>
          <a:p>
            <a:r>
              <a:rPr lang="nl-NL" sz="2400" dirty="0"/>
              <a:t>Welke apps hebben toegang tot je locatie, microfoon of foto’s? En is dat nodig?</a:t>
            </a:r>
          </a:p>
        </p:txBody>
      </p:sp>
      <p:pic>
        <p:nvPicPr>
          <p:cNvPr id="2" name="Afbeelding 1">
            <a:extLst>
              <a:ext uri="{FF2B5EF4-FFF2-40B4-BE49-F238E27FC236}">
                <a16:creationId xmlns:a16="http://schemas.microsoft.com/office/drawing/2014/main" id="{0996384D-4482-418E-989E-65B075F01C58}"/>
              </a:ext>
            </a:extLst>
          </p:cNvPr>
          <p:cNvPicPr>
            <a:picLocks noChangeAspect="1"/>
          </p:cNvPicPr>
          <p:nvPr/>
        </p:nvPicPr>
        <p:blipFill>
          <a:blip r:embed="rId3"/>
          <a:stretch>
            <a:fillRect/>
          </a:stretch>
        </p:blipFill>
        <p:spPr>
          <a:xfrm>
            <a:off x="9350404" y="6197544"/>
            <a:ext cx="2343150" cy="476250"/>
          </a:xfrm>
          <a:prstGeom prst="rect">
            <a:avLst/>
          </a:prstGeom>
        </p:spPr>
      </p:pic>
      <p:pic>
        <p:nvPicPr>
          <p:cNvPr id="7" name="Afbeelding 6" descr="Afbeelding met schermopname, tekst, multimedia, Computerpictogram&#10;&#10;Automatisch gegenereerde beschrijving">
            <a:extLst>
              <a:ext uri="{FF2B5EF4-FFF2-40B4-BE49-F238E27FC236}">
                <a16:creationId xmlns:a16="http://schemas.microsoft.com/office/drawing/2014/main" id="{1CEB194E-A830-DA05-FB0E-83AB84A05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090" y="881576"/>
            <a:ext cx="3144183" cy="5519224"/>
          </a:xfrm>
          <a:prstGeom prst="rect">
            <a:avLst/>
          </a:prstGeom>
        </p:spPr>
      </p:pic>
    </p:spTree>
    <p:extLst>
      <p:ext uri="{BB962C8B-B14F-4D97-AF65-F5344CB8AC3E}">
        <p14:creationId xmlns:p14="http://schemas.microsoft.com/office/powerpoint/2010/main" val="2940002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7F5DB-B619-0379-F678-62C20D014815}"/>
              </a:ext>
            </a:extLst>
          </p:cNvPr>
          <p:cNvSpPr>
            <a:spLocks noGrp="1"/>
          </p:cNvSpPr>
          <p:nvPr>
            <p:ph type="title"/>
          </p:nvPr>
        </p:nvSpPr>
        <p:spPr/>
        <p:txBody>
          <a:bodyPr/>
          <a:lstStyle/>
          <a:p>
            <a:r>
              <a:rPr lang="nl-NL" dirty="0"/>
              <a:t>Wat zou jij doen?</a:t>
            </a:r>
          </a:p>
        </p:txBody>
      </p:sp>
      <p:pic>
        <p:nvPicPr>
          <p:cNvPr id="13" name="Tijdelijke aanduiding voor inhoud 12" descr="Afbeelding met tekst, schermopname, Lettertype, Webpagina&#10;&#10;Automatisch gegenereerde beschrijving">
            <a:extLst>
              <a:ext uri="{FF2B5EF4-FFF2-40B4-BE49-F238E27FC236}">
                <a16:creationId xmlns:a16="http://schemas.microsoft.com/office/drawing/2014/main" id="{DB244274-ED18-1335-129D-9817731D69D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23724" y="1825625"/>
            <a:ext cx="2010551" cy="4351338"/>
          </a:xfrm>
        </p:spPr>
      </p:pic>
      <p:pic>
        <p:nvPicPr>
          <p:cNvPr id="16" name="Tijdelijke aanduiding voor inhoud 15" descr="Afbeelding met tekst, schermopname, nummer, Lettertype&#10;&#10;Automatisch gegenereerde beschrijving">
            <a:extLst>
              <a:ext uri="{FF2B5EF4-FFF2-40B4-BE49-F238E27FC236}">
                <a16:creationId xmlns:a16="http://schemas.microsoft.com/office/drawing/2014/main" id="{558FE741-C2AC-8C45-78A0-B011CA7E6B2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339914" y="1825625"/>
            <a:ext cx="2428361" cy="4351338"/>
          </a:xfrm>
        </p:spPr>
      </p:pic>
    </p:spTree>
    <p:extLst>
      <p:ext uri="{BB962C8B-B14F-4D97-AF65-F5344CB8AC3E}">
        <p14:creationId xmlns:p14="http://schemas.microsoft.com/office/powerpoint/2010/main" val="534349950"/>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866EBC3AF58A449862B593091AD74F" ma:contentTypeVersion="13" ma:contentTypeDescription="Een nieuw document maken." ma:contentTypeScope="" ma:versionID="d95300e774683cda6b0ac7571c634408">
  <xsd:schema xmlns:xsd="http://www.w3.org/2001/XMLSchema" xmlns:xs="http://www.w3.org/2001/XMLSchema" xmlns:p="http://schemas.microsoft.com/office/2006/metadata/properties" xmlns:ns2="6532ecbc-dfad-41e8-8e88-d9726d8aee2c" xmlns:ns3="e7b337bc-b1d2-4853-a9a4-ad95f6d45b4b" targetNamespace="http://schemas.microsoft.com/office/2006/metadata/properties" ma:root="true" ma:fieldsID="f0fcba57741bd784e3dadcb85c072c7f" ns2:_="" ns3:_="">
    <xsd:import namespace="6532ecbc-dfad-41e8-8e88-d9726d8aee2c"/>
    <xsd:import namespace="e7b337bc-b1d2-4853-a9a4-ad95f6d45b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2ecbc-dfad-41e8-8e88-d9726d8aee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4fcdf52e-46df-449b-b284-70e2acc7bb4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b337bc-b1d2-4853-a9a4-ad95f6d45b4b"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f2d3a6de-6724-4c15-b9bc-64c58f173dd5}" ma:internalName="TaxCatchAll" ma:showField="CatchAllData" ma:web="e7b337bc-b1d2-4853-a9a4-ad95f6d45b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7b337bc-b1d2-4853-a9a4-ad95f6d45b4b" xsi:nil="true"/>
    <lcf76f155ced4ddcb4097134ff3c332f xmlns="6532ecbc-dfad-41e8-8e88-d9726d8aee2c">
      <Terms xmlns="http://schemas.microsoft.com/office/infopath/2007/PartnerControls"/>
    </lcf76f155ced4ddcb4097134ff3c332f>
    <SharedWithUsers xmlns="e7b337bc-b1d2-4853-a9a4-ad95f6d45b4b">
      <UserInfo>
        <DisplayName>Veerle Voesten</DisplayName>
        <AccountId>76</AccountId>
        <AccountType/>
      </UserInfo>
      <UserInfo>
        <DisplayName>Esther Mieremet</DisplayName>
        <AccountId>7</AccountId>
        <AccountType/>
      </UserInfo>
    </SharedWithUsers>
  </documentManagement>
</p:properties>
</file>

<file path=customXml/itemProps1.xml><?xml version="1.0" encoding="utf-8"?>
<ds:datastoreItem xmlns:ds="http://schemas.openxmlformats.org/officeDocument/2006/customXml" ds:itemID="{8D3365A2-6CCC-4C02-9704-771FACDAA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32ecbc-dfad-41e8-8e88-d9726d8aee2c"/>
    <ds:schemaRef ds:uri="e7b337bc-b1d2-4853-a9a4-ad95f6d45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E53018-8632-493B-91B0-4AEED2E9F44E}">
  <ds:schemaRefs>
    <ds:schemaRef ds:uri="http://schemas.microsoft.com/sharepoint/v3/contenttype/forms"/>
  </ds:schemaRefs>
</ds:datastoreItem>
</file>

<file path=customXml/itemProps3.xml><?xml version="1.0" encoding="utf-8"?>
<ds:datastoreItem xmlns:ds="http://schemas.openxmlformats.org/officeDocument/2006/customXml" ds:itemID="{D5EC5518-ED9B-4BFB-AEFA-7D4021703F9B}">
  <ds:schemaRef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 ds:uri="6532ecbc-dfad-41e8-8e88-d9726d8aee2c"/>
    <ds:schemaRef ds:uri="http://schemas.openxmlformats.org/package/2006/metadata/core-properties"/>
    <ds:schemaRef ds:uri="e7b337bc-b1d2-4853-a9a4-ad95f6d45b4b"/>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2902</Words>
  <Application>Microsoft Office PowerPoint</Application>
  <PresentationFormat>Breedbeeld</PresentationFormat>
  <Paragraphs>212</Paragraphs>
  <Slides>26</Slides>
  <Notes>26</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26</vt:i4>
      </vt:variant>
    </vt:vector>
  </HeadingPairs>
  <TitlesOfParts>
    <vt:vector size="32" baseType="lpstr">
      <vt:lpstr>Arial</vt:lpstr>
      <vt:lpstr>Calibri</vt:lpstr>
      <vt:lpstr>Calibri Light</vt:lpstr>
      <vt:lpstr>SourceSansProRegular</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zou jij doen?</vt:lpstr>
      <vt:lpstr>Hoe gratis is gratis? Waar betaal je mee?</vt:lpstr>
      <vt:lpstr>Hoe gratis is gratis? Waar betaal je mee?</vt:lpstr>
      <vt:lpstr>Hoe gratis is gratis? Waar betaal je mee?</vt:lpstr>
      <vt:lpstr>PowerPoint-presentatie</vt:lpstr>
      <vt:lpstr>Denk na voor je deelt</vt:lpstr>
      <vt:lpstr>PowerPoint-presentatie</vt:lpstr>
      <vt:lpstr>PowerPoint-presentatie</vt:lpstr>
      <vt:lpstr>PowerPoint-presentatie</vt:lpstr>
      <vt:lpstr>PowerPoint-presentatie</vt:lpstr>
      <vt:lpstr>PowerPoint-presentatie</vt:lpstr>
      <vt:lpstr>PowerPoint-presentatie</vt:lpstr>
      <vt:lpstr>Dus…..</vt:lpstr>
      <vt:lpstr>Toch iets vervelends gebeurd?</vt:lpstr>
      <vt:lpstr>Quizje doen?</vt:lpstr>
      <vt:lpstr>PowerPoint-presentatie</vt:lpstr>
      <vt:lpstr>PowerPoint-presentatie</vt:lpstr>
      <vt:lpstr>Hele fijne Safer Internet Day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Veiligiternetten.nl</dc:creator>
  <cp:keywords/>
  <dc:description/>
  <cp:lastModifiedBy>Noor Rooijmans</cp:lastModifiedBy>
  <cp:revision>15</cp:revision>
  <dcterms:created xsi:type="dcterms:W3CDTF">2017-03-23T07:24:09Z</dcterms:created>
  <dcterms:modified xsi:type="dcterms:W3CDTF">2025-01-16T12:55:39Z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0x0101009D866EBC3AF58A449862B593091AD74F</vt:lpwstr>
  </property>
  <property fmtid="{D5CDD505-2E9C-101B-9397-08002B2CF9AE}" pid="3" name="MediaServiceImageTags">
    <vt:lpwstr/>
  </property>
</Properties>
</file>